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7"/>
  </p:notesMasterIdLst>
  <p:sldIdLst>
    <p:sldId id="273" r:id="rId2"/>
    <p:sldId id="279" r:id="rId3"/>
    <p:sldId id="296" r:id="rId4"/>
    <p:sldId id="280" r:id="rId5"/>
    <p:sldId id="281" r:id="rId6"/>
    <p:sldId id="282" r:id="rId7"/>
    <p:sldId id="297" r:id="rId8"/>
    <p:sldId id="303" r:id="rId9"/>
    <p:sldId id="298" r:id="rId10"/>
    <p:sldId id="299" r:id="rId11"/>
    <p:sldId id="300" r:id="rId12"/>
    <p:sldId id="301" r:id="rId13"/>
    <p:sldId id="302" r:id="rId14"/>
    <p:sldId id="283" r:id="rId15"/>
    <p:sldId id="284" r:id="rId16"/>
    <p:sldId id="285" r:id="rId17"/>
    <p:sldId id="287" r:id="rId18"/>
    <p:sldId id="278" r:id="rId19"/>
    <p:sldId id="290" r:id="rId20"/>
    <p:sldId id="274" r:id="rId21"/>
    <p:sldId id="276" r:id="rId22"/>
    <p:sldId id="277" r:id="rId23"/>
    <p:sldId id="291" r:id="rId24"/>
    <p:sldId id="295" r:id="rId25"/>
    <p:sldId id="308" r:id="rId26"/>
    <p:sldId id="310" r:id="rId27"/>
    <p:sldId id="309" r:id="rId28"/>
    <p:sldId id="292" r:id="rId29"/>
    <p:sldId id="293" r:id="rId30"/>
    <p:sldId id="305" r:id="rId31"/>
    <p:sldId id="304" r:id="rId32"/>
    <p:sldId id="275" r:id="rId33"/>
    <p:sldId id="306" r:id="rId34"/>
    <p:sldId id="307" r:id="rId35"/>
    <p:sldId id="294"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2F3"/>
    <a:srgbClr val="780811"/>
    <a:srgbClr val="1C1C1C"/>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autoAdjust="0"/>
    <p:restoredTop sz="94775" autoAdjust="0"/>
  </p:normalViewPr>
  <p:slideViewPr>
    <p:cSldViewPr snapToGrid="0" snapToObjects="1">
      <p:cViewPr varScale="1">
        <p:scale>
          <a:sx n="102" d="100"/>
          <a:sy n="102" d="100"/>
        </p:scale>
        <p:origin x="1176"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B4E0B-10DA-0748-9772-375F167C48C3}" type="datetimeFigureOut">
              <a:rPr lang="en-US" smtClean="0"/>
              <a:t>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224B6-AC52-144B-AED6-B20AEBA9C630}" type="slidenum">
              <a:rPr lang="en-US" smtClean="0"/>
              <a:t>‹#›</a:t>
            </a:fld>
            <a:endParaRPr lang="en-US"/>
          </a:p>
        </p:txBody>
      </p:sp>
    </p:spTree>
    <p:extLst>
      <p:ext uri="{BB962C8B-B14F-4D97-AF65-F5344CB8AC3E}">
        <p14:creationId xmlns:p14="http://schemas.microsoft.com/office/powerpoint/2010/main" val="40239892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47919">
              <a:defRPr/>
            </a:pPr>
            <a:endParaRPr lang="en-US" dirty="0"/>
          </a:p>
        </p:txBody>
      </p:sp>
      <p:sp>
        <p:nvSpPr>
          <p:cNvPr id="4" name="Slide Number Placeholder 3"/>
          <p:cNvSpPr>
            <a:spLocks noGrp="1"/>
          </p:cNvSpPr>
          <p:nvPr>
            <p:ph type="sldNum" sz="quarter" idx="10"/>
          </p:nvPr>
        </p:nvSpPr>
        <p:spPr/>
        <p:txBody>
          <a:bodyPr/>
          <a:lstStyle/>
          <a:p>
            <a:fld id="{1063461B-20B2-0D4B-AD29-BCDFF9922967}"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36664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bwMode="ltGray">
          <a:xfrm>
            <a:off x="1" y="3394253"/>
            <a:ext cx="9143998" cy="1749247"/>
          </a:xfrm>
          <a:prstGeom prst="rect">
            <a:avLst/>
          </a:prstGeom>
          <a:solidFill>
            <a:srgbClr val="EDF2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Rectangle 9"/>
          <p:cNvSpPr/>
          <p:nvPr userDrawn="1"/>
        </p:nvSpPr>
        <p:spPr bwMode="ltGray">
          <a:xfrm>
            <a:off x="1" y="-7683"/>
            <a:ext cx="9143998" cy="3477132"/>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p:nvPr>
        </p:nvSpPr>
        <p:spPr bwMode="gray">
          <a:xfrm>
            <a:off x="1279246" y="965918"/>
            <a:ext cx="6585509" cy="590931"/>
          </a:xfrm>
        </p:spPr>
        <p:txBody>
          <a:bodyPr wrap="square" anchor="ctr" anchorCtr="0">
            <a:spAutoFit/>
          </a:bodyPr>
          <a:lstStyle>
            <a:lvl1pPr algn="ctr">
              <a:lnSpc>
                <a:spcPct val="90000"/>
              </a:lnSpc>
              <a:defRPr sz="3600" b="0" i="0">
                <a:ln>
                  <a:noFill/>
                </a:ln>
                <a:solidFill>
                  <a:srgbClr val="EDF2F3"/>
                </a:solidFill>
                <a:effectLst/>
                <a:latin typeface="Source Sans Pro" charset="0"/>
                <a:ea typeface="Source Sans Pro" charset="0"/>
                <a:cs typeface="Source Sans Pro"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1370686" y="2080284"/>
            <a:ext cx="6402629" cy="430887"/>
          </a:xfrm>
        </p:spPr>
        <p:txBody>
          <a:bodyPr wrap="square" anchor="t" anchorCtr="0">
            <a:spAutoFit/>
          </a:bodyPr>
          <a:lstStyle>
            <a:lvl1pPr marL="0" indent="0" algn="ctr">
              <a:lnSpc>
                <a:spcPct val="90000"/>
              </a:lnSpc>
              <a:spcBef>
                <a:spcPts val="0"/>
              </a:spcBef>
              <a:buNone/>
              <a:defRPr sz="2400" b="0" i="0">
                <a:solidFill>
                  <a:srgbClr val="FFFFFF"/>
                </a:solidFill>
                <a:effectLst/>
                <a:latin typeface="Source Sans Pro" charset="0"/>
                <a:ea typeface="Source Sans Pro" charset="0"/>
                <a:cs typeface="Source Sans Pro"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a:extLst>
              <a:ext uri="{FF2B5EF4-FFF2-40B4-BE49-F238E27FC236}">
                <a16:creationId xmlns:a16="http://schemas.microsoft.com/office/drawing/2014/main" id="{93ABC900-F956-0C4F-8B60-C664D59AEC4B}"/>
              </a:ext>
            </a:extLst>
          </p:cNvPr>
          <p:cNvPicPr>
            <a:picLocks noChangeAspect="1"/>
          </p:cNvPicPr>
          <p:nvPr userDrawn="1"/>
        </p:nvPicPr>
        <p:blipFill>
          <a:blip r:embed="rId2"/>
          <a:stretch>
            <a:fillRect/>
          </a:stretch>
        </p:blipFill>
        <p:spPr>
          <a:xfrm>
            <a:off x="2044108" y="3522649"/>
            <a:ext cx="5055784" cy="1348209"/>
          </a:xfrm>
          <a:prstGeom prst="rect">
            <a:avLst/>
          </a:prstGeom>
        </p:spPr>
      </p:pic>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2AAA-6935-224E-97F6-EFA455F3E135}"/>
              </a:ext>
            </a:extLst>
          </p:cNvPr>
          <p:cNvSpPr>
            <a:spLocks noGrp="1"/>
          </p:cNvSpPr>
          <p:nvPr>
            <p:ph type="title"/>
          </p:nvPr>
        </p:nvSpPr>
        <p:spPr>
          <a:xfrm>
            <a:off x="630238" y="675120"/>
            <a:ext cx="2949575" cy="867930"/>
          </a:xfrm>
        </p:spPr>
        <p:txBody>
          <a:bodyPr anchor="b"/>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F881A6F-0D01-C24D-985B-F528BA6A04C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atin typeface="Source Sans Pro" panose="020B0503030403020204" pitchFamily="34" charset="0"/>
                <a:ea typeface="Source Sans Pro" panose="020B0503030403020204" pitchFamily="34" charset="0"/>
              </a:defRPr>
            </a:lvl4pPr>
            <a:lvl5pPr>
              <a:defRPr sz="2000">
                <a:latin typeface="Source Sans Pro" panose="020B0503030403020204" pitchFamily="34" charset="0"/>
                <a:ea typeface="Source Sans Pro" panose="020B0503030403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BF645D7-FBF9-0242-A19D-38E6FA2E4A2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A3AF59-B39E-2D46-ABF6-3A9DF42EFE90}"/>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6" name="Footer Placeholder 5">
            <a:extLst>
              <a:ext uri="{FF2B5EF4-FFF2-40B4-BE49-F238E27FC236}">
                <a16:creationId xmlns:a16="http://schemas.microsoft.com/office/drawing/2014/main" id="{5856F050-AD37-844B-BD83-CA3A6BF2250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492845-B6A7-BE47-A74A-33E02F375EDC}"/>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23932752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6D64-ED2E-5648-9AA6-9FD1A4240F3F}"/>
              </a:ext>
            </a:extLst>
          </p:cNvPr>
          <p:cNvSpPr>
            <a:spLocks noGrp="1"/>
          </p:cNvSpPr>
          <p:nvPr>
            <p:ph type="title"/>
          </p:nvPr>
        </p:nvSpPr>
        <p:spPr>
          <a:xfrm>
            <a:off x="630238" y="675120"/>
            <a:ext cx="2949575" cy="867930"/>
          </a:xfrm>
        </p:spPr>
        <p:txBody>
          <a:bodyPr anchor="b"/>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17692FC-F652-D444-AB9F-C226A83406C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23C0527-BBDE-4241-91DE-4B1FF6DE415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CAC030-33D4-6B47-B483-87A28716FB3F}"/>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6" name="Footer Placeholder 5">
            <a:extLst>
              <a:ext uri="{FF2B5EF4-FFF2-40B4-BE49-F238E27FC236}">
                <a16:creationId xmlns:a16="http://schemas.microsoft.com/office/drawing/2014/main" id="{EAE11F8C-54E9-4243-8DA9-A5FACD61F0D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7CAAE4-957A-FF40-8DCA-A642F6DBA54A}"/>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375768520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B73A-4810-B840-AD91-168562BBAB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71F5FA-BA0C-7841-B34D-3AC5848D8B41}"/>
              </a:ext>
            </a:extLst>
          </p:cNvPr>
          <p:cNvSpPr>
            <a:spLocks noGrp="1"/>
          </p:cNvSpPr>
          <p:nvPr>
            <p:ph type="body" orient="vert" idx="1"/>
          </p:nvPr>
        </p:nvSpPr>
        <p:spPr/>
        <p:txBody>
          <a:bodyPr vert="eaVert"/>
          <a:lstStyle>
            <a:lvl4pPr>
              <a:defRPr lang="en-US" sz="1800" b="0" i="0" kern="1200" dirty="0" smtClean="0">
                <a:solidFill>
                  <a:srgbClr val="262626"/>
                </a:solidFill>
                <a:latin typeface="Source Sans Pro" charset="0"/>
                <a:ea typeface="Source Sans Pro" charset="0"/>
                <a:cs typeface="Source Sans Pro" charset="0"/>
              </a:defRPr>
            </a:lvl4pPr>
            <a:lvl5pPr>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CEB1656-19C7-914F-B5D6-E0AE799AAF64}"/>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5" name="Footer Placeholder 4">
            <a:extLst>
              <a:ext uri="{FF2B5EF4-FFF2-40B4-BE49-F238E27FC236}">
                <a16:creationId xmlns:a16="http://schemas.microsoft.com/office/drawing/2014/main" id="{14E94B8E-50C8-C74B-BF08-D1DFEF6F93C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5AA991-8ECF-A342-B556-9EF7A1E980E4}"/>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1445477546"/>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762AA-0AC7-8143-BBE8-5CA629829993}"/>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298C124-4C65-5947-8B5F-50EB20744FFC}"/>
              </a:ext>
            </a:extLst>
          </p:cNvPr>
          <p:cNvSpPr>
            <a:spLocks noGrp="1"/>
          </p:cNvSpPr>
          <p:nvPr>
            <p:ph type="body" orient="vert" idx="1"/>
          </p:nvPr>
        </p:nvSpPr>
        <p:spPr>
          <a:xfrm>
            <a:off x="628650" y="274638"/>
            <a:ext cx="5762625" cy="4357687"/>
          </a:xfrm>
        </p:spPr>
        <p:txBody>
          <a:bodyPr vert="eaVert"/>
          <a:lstStyle>
            <a:lvl4pPr>
              <a:defRPr lang="en-US" sz="1800" b="0" i="0" kern="1200" dirty="0" smtClean="0">
                <a:solidFill>
                  <a:srgbClr val="262626"/>
                </a:solidFill>
                <a:latin typeface="Source Sans Pro" charset="0"/>
                <a:ea typeface="Source Sans Pro" charset="0"/>
                <a:cs typeface="Source Sans Pro" charset="0"/>
              </a:defRPr>
            </a:lvl4pPr>
            <a:lvl5pPr>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BA093A-1D95-7644-A961-C339720A0CF8}"/>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5" name="Footer Placeholder 4">
            <a:extLst>
              <a:ext uri="{FF2B5EF4-FFF2-40B4-BE49-F238E27FC236}">
                <a16:creationId xmlns:a16="http://schemas.microsoft.com/office/drawing/2014/main" id="{BF7354CB-E76E-0F41-8758-FEF8E0998A7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AA9162-51CE-B144-A7E1-E7E3D5BF0B29}"/>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140964468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96447"/>
            <a:ext cx="6400800" cy="543739"/>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04800" y="1170944"/>
            <a:ext cx="8534400" cy="3290191"/>
          </a:xfrm>
        </p:spPr>
        <p:txBody>
          <a:bodyPr/>
          <a:lstStyle>
            <a:lvl1pPr>
              <a:defRPr>
                <a:solidFill>
                  <a:srgbClr val="262626"/>
                </a:solidFill>
                <a:latin typeface="Source Sans Pro" charset="0"/>
                <a:ea typeface="Source Sans Pro" charset="0"/>
                <a:cs typeface="Source Sans Pro" charset="0"/>
              </a:defRPr>
            </a:lvl1pPr>
            <a:lvl2pPr>
              <a:defRPr>
                <a:solidFill>
                  <a:srgbClr val="262626"/>
                </a:solidFill>
                <a:latin typeface="Source Sans Pro" charset="0"/>
                <a:ea typeface="Source Sans Pro" charset="0"/>
                <a:cs typeface="Source Sans Pro" charset="0"/>
              </a:defRPr>
            </a:lvl2pPr>
            <a:lvl3pPr>
              <a:defRPr>
                <a:solidFill>
                  <a:srgbClr val="262626"/>
                </a:solidFill>
                <a:latin typeface="Source Sans Pro" charset="0"/>
                <a:ea typeface="Source Sans Pro" charset="0"/>
                <a:cs typeface="Source Sans Pro" charset="0"/>
              </a:defRPr>
            </a:lvl3pPr>
          </a:lstStyle>
          <a:p>
            <a:pPr lvl="0"/>
            <a:r>
              <a:rPr lang="en-US"/>
              <a:t>Edit Master text styles</a:t>
            </a:r>
          </a:p>
          <a:p>
            <a:pPr lvl="1"/>
            <a:r>
              <a:rPr lang="en-US"/>
              <a:t>Second level</a:t>
            </a:r>
          </a:p>
          <a:p>
            <a:pPr lvl="2"/>
            <a:r>
              <a:rPr lang="en-US"/>
              <a:t>Third level</a:t>
            </a:r>
          </a:p>
        </p:txBody>
      </p:sp>
      <p:sp>
        <p:nvSpPr>
          <p:cNvPr id="3" name="TextBox 2"/>
          <p:cNvSpPr txBox="1"/>
          <p:nvPr userDrawn="1"/>
        </p:nvSpPr>
        <p:spPr>
          <a:xfrm>
            <a:off x="7813598" y="638982"/>
            <a:ext cx="184666" cy="346249"/>
          </a:xfrm>
          <a:prstGeom prst="rect">
            <a:avLst/>
          </a:prstGeom>
          <a:noFill/>
        </p:spPr>
        <p:txBody>
          <a:bodyPr wrap="none" rtlCol="0">
            <a:spAutoFit/>
          </a:bodyPr>
          <a:lstStyle/>
          <a:p>
            <a:pPr>
              <a:lnSpc>
                <a:spcPct val="90000"/>
              </a:lnSpc>
            </a:pPr>
            <a:endParaRPr lang="en-US" dirty="0">
              <a:solidFill>
                <a:srgbClr val="696253"/>
              </a:solidFill>
              <a:latin typeface="Calibri"/>
            </a:endParaRPr>
          </a:p>
        </p:txBody>
      </p:sp>
      <p:sp>
        <p:nvSpPr>
          <p:cNvPr id="5" name="Slide Number Placeholder 4">
            <a:extLst>
              <a:ext uri="{FF2B5EF4-FFF2-40B4-BE49-F238E27FC236}">
                <a16:creationId xmlns:a16="http://schemas.microsoft.com/office/drawing/2014/main" id="{7B2710B9-4BF6-6949-98D4-A877E8088E32}"/>
              </a:ext>
            </a:extLst>
          </p:cNvPr>
          <p:cNvSpPr>
            <a:spLocks noGrp="1"/>
          </p:cNvSpPr>
          <p:nvPr>
            <p:ph type="sldNum" sz="quarter" idx="11"/>
          </p:nvPr>
        </p:nvSpPr>
        <p:spPr/>
        <p:txBody>
          <a:bodyPr/>
          <a:lstStyle/>
          <a:p>
            <a:fld id="{06B11E49-4B21-4C47-B00C-A5D83590719D}" type="slidenum">
              <a:rPr lang="en-US" smtClean="0"/>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D7F2-9578-0F40-9087-FC1D32AF52C7}"/>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D9B7C3B-8E52-B44B-8AB2-A513112DB1B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48C4F42-016B-C946-AFF4-1C2589238350}"/>
              </a:ext>
            </a:extLst>
          </p:cNvPr>
          <p:cNvSpPr>
            <a:spLocks noGrp="1"/>
          </p:cNvSpPr>
          <p:nvPr>
            <p:ph type="dt" sz="half" idx="10"/>
          </p:nvPr>
        </p:nvSpPr>
        <p:spPr>
          <a:xfrm>
            <a:off x="628650" y="4767263"/>
            <a:ext cx="2057400" cy="274637"/>
          </a:xfrm>
          <a:prstGeom prst="rect">
            <a:avLst/>
          </a:prstGeom>
        </p:spPr>
        <p:txBody>
          <a:bodyPr/>
          <a:lstStyle>
            <a:lvl1pPr>
              <a:defRPr>
                <a:latin typeface="Source Sans Pro" panose="020B0503030403020204" pitchFamily="34" charset="0"/>
                <a:ea typeface="Source Sans Pro" panose="020B0503030403020204" pitchFamily="34" charset="0"/>
              </a:defRPr>
            </a:lvl1pPr>
          </a:lstStyle>
          <a:p>
            <a:fld id="{D5E3DFEE-C63C-E042-A06F-0DD016CDEE7A}" type="datetimeFigureOut">
              <a:rPr lang="en-US" smtClean="0"/>
              <a:pPr/>
              <a:t>2/20/19</a:t>
            </a:fld>
            <a:endParaRPr lang="en-US" dirty="0"/>
          </a:p>
        </p:txBody>
      </p:sp>
      <p:sp>
        <p:nvSpPr>
          <p:cNvPr id="5" name="Footer Placeholder 4">
            <a:extLst>
              <a:ext uri="{FF2B5EF4-FFF2-40B4-BE49-F238E27FC236}">
                <a16:creationId xmlns:a16="http://schemas.microsoft.com/office/drawing/2014/main" id="{CC7A2E8F-1E43-EF42-8EEC-22D1D69E01C6}"/>
              </a:ext>
            </a:extLst>
          </p:cNvPr>
          <p:cNvSpPr>
            <a:spLocks noGrp="1"/>
          </p:cNvSpPr>
          <p:nvPr>
            <p:ph type="ftr" sz="quarter" idx="11"/>
          </p:nvPr>
        </p:nvSpPr>
        <p:spPr>
          <a:xfrm>
            <a:off x="3028950" y="4767263"/>
            <a:ext cx="2601383" cy="274637"/>
          </a:xfrm>
          <a:prstGeom prst="rect">
            <a:avLst/>
          </a:prstGeom>
        </p:spPr>
        <p:txBody>
          <a:bodyPr/>
          <a:lstStyle>
            <a:lvl1pPr>
              <a:defRPr>
                <a:latin typeface="Source Sans Pro" panose="020B0503030403020204" pitchFamily="34" charset="0"/>
                <a:ea typeface="Source Sans Pro" panose="020B0503030403020204" pitchFamily="34" charset="0"/>
              </a:defRPr>
            </a:lvl1pPr>
          </a:lstStyle>
          <a:p>
            <a:endParaRPr lang="en-US" dirty="0"/>
          </a:p>
        </p:txBody>
      </p:sp>
      <p:sp>
        <p:nvSpPr>
          <p:cNvPr id="6" name="Slide Number Placeholder 5">
            <a:extLst>
              <a:ext uri="{FF2B5EF4-FFF2-40B4-BE49-F238E27FC236}">
                <a16:creationId xmlns:a16="http://schemas.microsoft.com/office/drawing/2014/main" id="{D875FB61-95C2-5E47-9563-38A993155B78}"/>
              </a:ext>
            </a:extLst>
          </p:cNvPr>
          <p:cNvSpPr>
            <a:spLocks noGrp="1"/>
          </p:cNvSpPr>
          <p:nvPr>
            <p:ph type="sldNum" sz="quarter" idx="12"/>
          </p:nvPr>
        </p:nvSpPr>
        <p:spPr>
          <a:xfrm>
            <a:off x="304800" y="4774724"/>
            <a:ext cx="323850" cy="274637"/>
          </a:xfrm>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62845010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77EB-E25C-9047-AD2C-48EA68CA8C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18F393-9988-2A49-95BE-F5D4DDA32ECD}"/>
              </a:ext>
            </a:extLst>
          </p:cNvPr>
          <p:cNvSpPr>
            <a:spLocks noGrp="1"/>
          </p:cNvSpPr>
          <p:nvPr>
            <p:ph idx="1"/>
          </p:nvPr>
        </p:nvSpPr>
        <p:spPr/>
        <p:txBody>
          <a:bodyPr/>
          <a:lstStyle>
            <a:lvl4pPr algn="l" rtl="0" eaLnBrk="1" latinLnBrk="0" hangingPunct="1">
              <a:lnSpc>
                <a:spcPct val="90000"/>
              </a:lnSpc>
              <a:spcBef>
                <a:spcPts val="0"/>
              </a:spcBef>
              <a:spcAft>
                <a:spcPts val="400"/>
              </a:spcAft>
              <a:buFont typeface="Arial"/>
              <a:defRPr lang="en-US" sz="1800" b="0" i="0" kern="1200" dirty="0" smtClean="0">
                <a:solidFill>
                  <a:srgbClr val="262626"/>
                </a:solidFill>
                <a:latin typeface="Source Sans Pro" charset="0"/>
                <a:ea typeface="Source Sans Pro" charset="0"/>
                <a:cs typeface="Source Sans Pro" charset="0"/>
              </a:defRPr>
            </a:lvl4pPr>
            <a:lvl5pPr algn="l" rtl="0" eaLnBrk="1" latinLnBrk="0" hangingPunct="1">
              <a:lnSpc>
                <a:spcPct val="90000"/>
              </a:lnSpc>
              <a:spcBef>
                <a:spcPts val="0"/>
              </a:spcBef>
              <a:spcAft>
                <a:spcPts val="400"/>
              </a:spcAft>
              <a:buFont typeface="Arial"/>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4CDE352-A610-FE49-A686-68A70B8C2DE9}"/>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5" name="Footer Placeholder 4">
            <a:extLst>
              <a:ext uri="{FF2B5EF4-FFF2-40B4-BE49-F238E27FC236}">
                <a16:creationId xmlns:a16="http://schemas.microsoft.com/office/drawing/2014/main" id="{E8648A40-4074-9F47-B952-3B3E59D81141}"/>
              </a:ext>
            </a:extLst>
          </p:cNvPr>
          <p:cNvSpPr>
            <a:spLocks noGrp="1"/>
          </p:cNvSpPr>
          <p:nvPr>
            <p:ph type="ftr" sz="quarter" idx="11"/>
          </p:nvPr>
        </p:nvSpPr>
        <p:spPr>
          <a:xfrm>
            <a:off x="3028950" y="4767263"/>
            <a:ext cx="2652183" cy="274637"/>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D862910-B409-B84A-A60A-4684BB02F452}"/>
              </a:ext>
            </a:extLst>
          </p:cNvPr>
          <p:cNvSpPr>
            <a:spLocks noGrp="1"/>
          </p:cNvSpPr>
          <p:nvPr>
            <p:ph type="sldNum" sz="quarter" idx="12"/>
          </p:nvPr>
        </p:nvSpPr>
        <p:spPr>
          <a:xfrm>
            <a:off x="285751" y="4767263"/>
            <a:ext cx="342900" cy="274637"/>
          </a:xfrm>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162921156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0105-E8F0-634A-BF8D-E9D6B203A9CE}"/>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924D3F-6F46-4848-88B6-4E3B6021F6B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E6FBD2-E90B-9F40-9A87-2C90374B12F7}"/>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5" name="Footer Placeholder 4">
            <a:extLst>
              <a:ext uri="{FF2B5EF4-FFF2-40B4-BE49-F238E27FC236}">
                <a16:creationId xmlns:a16="http://schemas.microsoft.com/office/drawing/2014/main" id="{C9C3C390-027B-2A41-BA08-6775B6C48F8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96F99B-4786-F341-B223-A7666A9035BA}"/>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122542477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B559-81A4-7E4C-B8EF-E79D410DE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CA6FE-6BFA-F447-9175-6DAF66DBB7E8}"/>
              </a:ext>
            </a:extLst>
          </p:cNvPr>
          <p:cNvSpPr>
            <a:spLocks noGrp="1"/>
          </p:cNvSpPr>
          <p:nvPr>
            <p:ph sz="half" idx="1"/>
          </p:nvPr>
        </p:nvSpPr>
        <p:spPr>
          <a:xfrm>
            <a:off x="628650" y="1370013"/>
            <a:ext cx="3867150" cy="3176587"/>
          </a:xfrm>
        </p:spPr>
        <p:txBody>
          <a:bodyPr/>
          <a:lstStyle>
            <a:lvl4pPr algn="l" rtl="0" eaLnBrk="1" latinLnBrk="0" hangingPunct="1">
              <a:lnSpc>
                <a:spcPct val="90000"/>
              </a:lnSpc>
              <a:spcBef>
                <a:spcPts val="0"/>
              </a:spcBef>
              <a:spcAft>
                <a:spcPts val="400"/>
              </a:spcAft>
              <a:buFont typeface="Arial"/>
              <a:defRPr lang="en-US" sz="1800" b="0" i="0" kern="1200" dirty="0" smtClean="0">
                <a:solidFill>
                  <a:srgbClr val="262626"/>
                </a:solidFill>
                <a:latin typeface="Source Sans Pro" charset="0"/>
                <a:ea typeface="Source Sans Pro" charset="0"/>
                <a:cs typeface="Source Sans Pro" charset="0"/>
              </a:defRPr>
            </a:lvl4pPr>
            <a:lvl5pPr algn="l" rtl="0" eaLnBrk="1" latinLnBrk="0" hangingPunct="1">
              <a:lnSpc>
                <a:spcPct val="90000"/>
              </a:lnSpc>
              <a:spcBef>
                <a:spcPts val="0"/>
              </a:spcBef>
              <a:spcAft>
                <a:spcPts val="400"/>
              </a:spcAft>
              <a:buFont typeface="Arial"/>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6D0706-6869-E24D-B8D5-5C2224F3413B}"/>
              </a:ext>
            </a:extLst>
          </p:cNvPr>
          <p:cNvSpPr>
            <a:spLocks noGrp="1"/>
          </p:cNvSpPr>
          <p:nvPr>
            <p:ph sz="half" idx="2"/>
          </p:nvPr>
        </p:nvSpPr>
        <p:spPr>
          <a:xfrm>
            <a:off x="4648200" y="1370013"/>
            <a:ext cx="3867150" cy="3176587"/>
          </a:xfrm>
        </p:spPr>
        <p:txBody>
          <a:bodyPr/>
          <a:lstStyle>
            <a:lvl4pPr>
              <a:defRPr lang="en-US" sz="1800" b="0" i="0" kern="1200" dirty="0" smtClean="0">
                <a:solidFill>
                  <a:srgbClr val="262626"/>
                </a:solidFill>
                <a:latin typeface="Source Sans Pro" charset="0"/>
                <a:ea typeface="Source Sans Pro" charset="0"/>
                <a:cs typeface="Source Sans Pro" charset="0"/>
              </a:defRPr>
            </a:lvl4pPr>
            <a:lvl5pPr>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EA7ABAA-20FD-C843-B9A0-BAF21BCB7437}"/>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6" name="Footer Placeholder 5">
            <a:extLst>
              <a:ext uri="{FF2B5EF4-FFF2-40B4-BE49-F238E27FC236}">
                <a16:creationId xmlns:a16="http://schemas.microsoft.com/office/drawing/2014/main" id="{9AA199C1-1475-7744-86C2-26ADB8FB2D6F}"/>
              </a:ext>
            </a:extLst>
          </p:cNvPr>
          <p:cNvSpPr>
            <a:spLocks noGrp="1"/>
          </p:cNvSpPr>
          <p:nvPr>
            <p:ph type="ftr" sz="quarter" idx="11"/>
          </p:nvPr>
        </p:nvSpPr>
        <p:spPr>
          <a:xfrm>
            <a:off x="3028950" y="4767263"/>
            <a:ext cx="2474383" cy="274637"/>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6301E50-16CB-CC41-9328-9516388B564E}"/>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28038116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45F7-3880-644B-8EDB-57AE5FAB0A7D}"/>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F03AE-7BA5-C84B-BF32-FBA1CB6D493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A90133-537A-4D4D-86A8-E5B390F2CC01}"/>
              </a:ext>
            </a:extLst>
          </p:cNvPr>
          <p:cNvSpPr>
            <a:spLocks noGrp="1"/>
          </p:cNvSpPr>
          <p:nvPr>
            <p:ph sz="half" idx="2"/>
          </p:nvPr>
        </p:nvSpPr>
        <p:spPr>
          <a:xfrm>
            <a:off x="630238" y="1879600"/>
            <a:ext cx="3868737" cy="2762250"/>
          </a:xfrm>
        </p:spPr>
        <p:txBody>
          <a:bodyPr/>
          <a:lstStyle>
            <a:lvl4pPr>
              <a:defRPr lang="en-US" sz="1800" b="0" i="0" kern="1200" dirty="0" smtClean="0">
                <a:solidFill>
                  <a:srgbClr val="262626"/>
                </a:solidFill>
                <a:latin typeface="Source Sans Pro" charset="0"/>
                <a:ea typeface="Source Sans Pro" charset="0"/>
                <a:cs typeface="Source Sans Pro" charset="0"/>
              </a:defRPr>
            </a:lvl4pPr>
            <a:lvl5pPr>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958F537-5AE5-8548-B662-F98D023F9A1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C28182-55A8-4A40-B29C-7723C2F4323C}"/>
              </a:ext>
            </a:extLst>
          </p:cNvPr>
          <p:cNvSpPr>
            <a:spLocks noGrp="1"/>
          </p:cNvSpPr>
          <p:nvPr>
            <p:ph sz="quarter" idx="4"/>
          </p:nvPr>
        </p:nvSpPr>
        <p:spPr>
          <a:xfrm>
            <a:off x="4629150" y="1879600"/>
            <a:ext cx="3887788" cy="2762250"/>
          </a:xfrm>
        </p:spPr>
        <p:txBody>
          <a:bodyPr/>
          <a:lstStyle>
            <a:lvl4pPr>
              <a:defRPr lang="en-US" sz="1800" b="0" i="0" kern="1200" dirty="0" smtClean="0">
                <a:solidFill>
                  <a:srgbClr val="262626"/>
                </a:solidFill>
                <a:latin typeface="Source Sans Pro" charset="0"/>
                <a:ea typeface="Source Sans Pro" charset="0"/>
                <a:cs typeface="Source Sans Pro" charset="0"/>
              </a:defRPr>
            </a:lvl4pPr>
            <a:lvl5pPr>
              <a:defRPr lang="en-US" sz="1800" b="0" i="0" kern="1200" dirty="0">
                <a:solidFill>
                  <a:srgbClr val="262626"/>
                </a:solidFill>
                <a:latin typeface="Source Sans Pro" charset="0"/>
                <a:ea typeface="Source Sans Pro" charset="0"/>
                <a:cs typeface="Source Sans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AB1CC8F-BC4C-9F47-B566-7C8AEC9F5114}"/>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8" name="Footer Placeholder 7">
            <a:extLst>
              <a:ext uri="{FF2B5EF4-FFF2-40B4-BE49-F238E27FC236}">
                <a16:creationId xmlns:a16="http://schemas.microsoft.com/office/drawing/2014/main" id="{FED654ED-7800-674B-BF7F-84AE2D4939A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5DFD73-27E6-2743-8FF2-C4A7A1046FAA}"/>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25740800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83CB-1A96-5840-A16D-F2F1ED787C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132F0C-8D2D-AB4A-AA41-F965230D5E5A}"/>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4" name="Footer Placeholder 3">
            <a:extLst>
              <a:ext uri="{FF2B5EF4-FFF2-40B4-BE49-F238E27FC236}">
                <a16:creationId xmlns:a16="http://schemas.microsoft.com/office/drawing/2014/main" id="{A1DA545A-E4FA-0049-8BDB-08A3B468352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2EA07B-6105-4747-9A20-554567F62979}"/>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122499471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2FC09-FEF3-7349-9D41-FE0F720A259A}"/>
              </a:ext>
            </a:extLst>
          </p:cNvPr>
          <p:cNvSpPr>
            <a:spLocks noGrp="1"/>
          </p:cNvSpPr>
          <p:nvPr>
            <p:ph type="dt" sz="half" idx="10"/>
          </p:nvPr>
        </p:nvSpPr>
        <p:spPr>
          <a:xfrm>
            <a:off x="628650" y="4767263"/>
            <a:ext cx="2057400" cy="274637"/>
          </a:xfrm>
          <a:prstGeom prst="rect">
            <a:avLst/>
          </a:prstGeom>
        </p:spPr>
        <p:txBody>
          <a:bodyPr/>
          <a:lstStyle/>
          <a:p>
            <a:fld id="{D5E3DFEE-C63C-E042-A06F-0DD016CDEE7A}" type="datetimeFigureOut">
              <a:rPr lang="en-US" smtClean="0"/>
              <a:t>2/20/19</a:t>
            </a:fld>
            <a:endParaRPr lang="en-US"/>
          </a:p>
        </p:txBody>
      </p:sp>
      <p:sp>
        <p:nvSpPr>
          <p:cNvPr id="3" name="Footer Placeholder 2">
            <a:extLst>
              <a:ext uri="{FF2B5EF4-FFF2-40B4-BE49-F238E27FC236}">
                <a16:creationId xmlns:a16="http://schemas.microsoft.com/office/drawing/2014/main" id="{2E1D10B9-BECB-8242-AA90-834AA653BD33}"/>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F6E1A7-9462-A84E-85EE-910D56AEA1C4}"/>
              </a:ext>
            </a:extLst>
          </p:cNvPr>
          <p:cNvSpPr>
            <a:spLocks noGrp="1"/>
          </p:cNvSpPr>
          <p:nvPr>
            <p:ph type="sldNum" sz="quarter" idx="12"/>
          </p:nvPr>
        </p:nvSpPr>
        <p:spPr/>
        <p:txBody>
          <a:bodyPr/>
          <a:lstStyle/>
          <a:p>
            <a:fld id="{F090F625-ABE3-884A-BEC9-612DC3E25995}" type="slidenum">
              <a:rPr lang="en-US" smtClean="0"/>
              <a:t>‹#›</a:t>
            </a:fld>
            <a:endParaRPr lang="en-US"/>
          </a:p>
        </p:txBody>
      </p:sp>
    </p:spTree>
    <p:extLst>
      <p:ext uri="{BB962C8B-B14F-4D97-AF65-F5344CB8AC3E}">
        <p14:creationId xmlns:p14="http://schemas.microsoft.com/office/powerpoint/2010/main" val="309750837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88201"/>
            <a:ext cx="6400800" cy="543739"/>
          </a:xfrm>
          <a:prstGeom prst="rect">
            <a:avLst/>
          </a:prstGeom>
        </p:spPr>
        <p:txBody>
          <a:bodyPr vert="horz" wrap="square"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04800" y="1129715"/>
            <a:ext cx="8534400" cy="34649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Rectangle 10"/>
          <p:cNvSpPr/>
          <p:nvPr userDrawn="1"/>
        </p:nvSpPr>
        <p:spPr bwMode="ltGray">
          <a:xfrm>
            <a:off x="0" y="0"/>
            <a:ext cx="204115" cy="5143500"/>
          </a:xfrm>
          <a:prstGeom prst="rect">
            <a:avLst/>
          </a:prstGeom>
          <a:solidFill>
            <a:srgbClr val="78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Slide Number Placeholder 16"/>
          <p:cNvSpPr>
            <a:spLocks noGrp="1"/>
          </p:cNvSpPr>
          <p:nvPr>
            <p:ph type="sldNum" sz="quarter" idx="4"/>
          </p:nvPr>
        </p:nvSpPr>
        <p:spPr>
          <a:xfrm>
            <a:off x="304800" y="4731861"/>
            <a:ext cx="703583" cy="274637"/>
          </a:xfrm>
          <a:prstGeom prst="rect">
            <a:avLst/>
          </a:prstGeom>
        </p:spPr>
        <p:txBody>
          <a:bodyPr vert="horz" lIns="91440" tIns="45720" rIns="91440" bIns="45720" rtlCol="0" anchor="ctr"/>
          <a:lstStyle>
            <a:lvl1pPr algn="l">
              <a:defRPr sz="1200" b="0" i="0">
                <a:solidFill>
                  <a:schemeClr val="tx1">
                    <a:tint val="75000"/>
                  </a:schemeClr>
                </a:solidFill>
                <a:latin typeface="Helvetica Light"/>
                <a:cs typeface="Helvetica Light"/>
              </a:defRPr>
            </a:lvl1pPr>
          </a:lstStyle>
          <a:p>
            <a:fld id="{06B11E49-4B21-4C47-B00C-A5D83590719D}" type="slidenum">
              <a:rPr lang="en-US" smtClean="0"/>
              <a:pPr/>
              <a:t>‹#›</a:t>
            </a:fld>
            <a:endParaRPr lang="en-US"/>
          </a:p>
        </p:txBody>
      </p:sp>
      <p:pic>
        <p:nvPicPr>
          <p:cNvPr id="9" name="Picture 8">
            <a:extLst>
              <a:ext uri="{FF2B5EF4-FFF2-40B4-BE49-F238E27FC236}">
                <a16:creationId xmlns:a16="http://schemas.microsoft.com/office/drawing/2014/main" id="{5C7A9411-A432-FA4D-B0D1-13F618D3F3A2}"/>
              </a:ext>
            </a:extLst>
          </p:cNvPr>
          <p:cNvPicPr>
            <a:picLocks noChangeAspect="1"/>
          </p:cNvPicPr>
          <p:nvPr userDrawn="1"/>
        </p:nvPicPr>
        <p:blipFill>
          <a:blip r:embed="rId15"/>
          <a:stretch>
            <a:fillRect/>
          </a:stretch>
        </p:blipFill>
        <p:spPr>
          <a:xfrm>
            <a:off x="5931281" y="4344138"/>
            <a:ext cx="2907919" cy="77544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5"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p:wipe dir="r"/>
  </p:transition>
  <p:txStyles>
    <p:titleStyle>
      <a:lvl1pPr algn="l" defTabSz="457200" rtl="0" eaLnBrk="1" latinLnBrk="0" hangingPunct="1">
        <a:lnSpc>
          <a:spcPct val="90000"/>
        </a:lnSpc>
        <a:spcBef>
          <a:spcPct val="0"/>
        </a:spcBef>
        <a:buNone/>
        <a:defRPr sz="3200" b="0" i="0" kern="1200">
          <a:solidFill>
            <a:schemeClr val="accent1"/>
          </a:solidFill>
          <a:latin typeface="Source Sans Pro" charset="0"/>
          <a:ea typeface="Source Sans Pro" charset="0"/>
          <a:cs typeface="Source Sans Pro" charset="0"/>
        </a:defRPr>
      </a:lvl1pPr>
    </p:titleStyle>
    <p:bodyStyle>
      <a:lvl1pPr marL="233363" indent="-233363" algn="l" defTabSz="457200" rtl="0" eaLnBrk="1" latinLnBrk="0" hangingPunct="1">
        <a:lnSpc>
          <a:spcPct val="90000"/>
        </a:lnSpc>
        <a:spcBef>
          <a:spcPts val="400"/>
        </a:spcBef>
        <a:spcAft>
          <a:spcPts val="400"/>
        </a:spcAft>
        <a:buSzPct val="110000"/>
        <a:buFont typeface="Arial"/>
        <a:buChar char="•"/>
        <a:defRPr sz="2000" b="0" i="0" kern="1200">
          <a:solidFill>
            <a:srgbClr val="262626"/>
          </a:solidFill>
          <a:latin typeface="Source Sans Pro" charset="0"/>
          <a:ea typeface="Source Sans Pro" charset="0"/>
          <a:cs typeface="Source Sans Pro" charset="0"/>
        </a:defRPr>
      </a:lvl1pPr>
      <a:lvl2pPr marL="571500" indent="-233363" algn="l" defTabSz="457200" rtl="0" eaLnBrk="1" latinLnBrk="0" hangingPunct="1">
        <a:lnSpc>
          <a:spcPct val="90000"/>
        </a:lnSpc>
        <a:spcBef>
          <a:spcPts val="0"/>
        </a:spcBef>
        <a:spcAft>
          <a:spcPts val="400"/>
        </a:spcAft>
        <a:buFont typeface="Arial"/>
        <a:buChar char="–"/>
        <a:defRPr sz="1800" b="0" i="0" kern="1200">
          <a:solidFill>
            <a:srgbClr val="262626"/>
          </a:solidFill>
          <a:latin typeface="Source Sans Pro" charset="0"/>
          <a:ea typeface="Source Sans Pro" charset="0"/>
          <a:cs typeface="Source Sans Pro" charset="0"/>
        </a:defRPr>
      </a:lvl2pPr>
      <a:lvl3pPr marL="800100" indent="-228600" algn="l" defTabSz="454025" rtl="0" eaLnBrk="1" latinLnBrk="0" hangingPunct="1">
        <a:lnSpc>
          <a:spcPct val="90000"/>
        </a:lnSpc>
        <a:spcBef>
          <a:spcPts val="0"/>
        </a:spcBef>
        <a:spcAft>
          <a:spcPts val="400"/>
        </a:spcAft>
        <a:buSzPct val="80000"/>
        <a:buFont typeface="Arial"/>
        <a:buChar char="•"/>
        <a:defRPr sz="1800" b="0" i="0" kern="1200">
          <a:solidFill>
            <a:srgbClr val="262626"/>
          </a:solidFill>
          <a:latin typeface="Source Sans Pro" charset="0"/>
          <a:ea typeface="Source Sans Pro" charset="0"/>
          <a:cs typeface="Source Sans Pro"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lane.stanford.edu/portals/SHC-nursing.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docxpress.stanford.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orpcs.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laneaskus@stanford.ed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mailto:hongnei@Stanford.edu"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bit.ly/LaneLitReviewService"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gray">
          <a:xfrm>
            <a:off x="1602029" y="922199"/>
            <a:ext cx="6561734" cy="590931"/>
          </a:xfrm>
          <a:prstGeom prst="rect">
            <a:avLst/>
          </a:prstGeom>
        </p:spPr>
        <p:txBody>
          <a:bodyPr vert="horz" wrap="square" lIns="91440" tIns="45720" rIns="91440" bIns="45720" rtlCol="0" anchor="ctr" anchorCtr="0">
            <a:spAutoFit/>
          </a:bodyPr>
          <a:lstStyle>
            <a:lvl1pPr algn="l" defTabSz="457200" rtl="0" eaLnBrk="1" latinLnBrk="0" hangingPunct="1">
              <a:lnSpc>
                <a:spcPct val="90000"/>
              </a:lnSpc>
              <a:spcBef>
                <a:spcPct val="0"/>
              </a:spcBef>
              <a:buNone/>
              <a:defRPr sz="4200" i="0" kern="1200">
                <a:solidFill>
                  <a:schemeClr val="bg1"/>
                </a:solidFill>
                <a:effectLst>
                  <a:outerShdw blurRad="38100" dist="38100" dir="2700000" algn="tl">
                    <a:srgbClr val="000000">
                      <a:alpha val="43137"/>
                    </a:srgbClr>
                  </a:outerShdw>
                </a:effectLst>
                <a:latin typeface="Calibri"/>
                <a:ea typeface="+mj-ea"/>
                <a:cs typeface="Calibri"/>
              </a:defRPr>
            </a:lvl1pPr>
          </a:lstStyle>
          <a:p>
            <a:pPr algn="ctr"/>
            <a:r>
              <a:rPr lang="en-US" sz="3600" dirty="0">
                <a:solidFill>
                  <a:prstClr val="white"/>
                </a:solidFill>
                <a:effectLst/>
                <a:latin typeface="Source Sans Pro" charset="0"/>
                <a:ea typeface="Source Sans Pro" charset="0"/>
                <a:cs typeface="Source Sans Pro" charset="0"/>
              </a:rPr>
              <a:t>How do I work with the librarian?</a:t>
            </a:r>
          </a:p>
        </p:txBody>
      </p:sp>
      <p:sp>
        <p:nvSpPr>
          <p:cNvPr id="8" name="Subtitle 2"/>
          <p:cNvSpPr txBox="1">
            <a:spLocks/>
          </p:cNvSpPr>
          <p:nvPr/>
        </p:nvSpPr>
        <p:spPr bwMode="gray">
          <a:xfrm>
            <a:off x="2301730" y="2390075"/>
            <a:ext cx="5162332" cy="867930"/>
          </a:xfrm>
          <a:prstGeom prst="rect">
            <a:avLst/>
          </a:prstGeom>
        </p:spPr>
        <p:txBody>
          <a:bodyPr vert="horz" wrap="square" lIns="91440" tIns="45720" rIns="91440" bIns="45720" rtlCol="0" anchor="t" anchorCtr="0">
            <a:spAutoFit/>
          </a:bodyPr>
          <a:lstStyle>
            <a:lvl1pPr marL="0" indent="0" algn="l" defTabSz="457200" rtl="0" eaLnBrk="1" latinLnBrk="0" hangingPunct="1">
              <a:lnSpc>
                <a:spcPct val="90000"/>
              </a:lnSpc>
              <a:spcBef>
                <a:spcPts val="0"/>
              </a:spcBef>
              <a:spcAft>
                <a:spcPts val="400"/>
              </a:spcAft>
              <a:buSzPct val="110000"/>
              <a:buFont typeface="Arial"/>
              <a:buNone/>
              <a:defRPr sz="2400" kern="1200">
                <a:solidFill>
                  <a:srgbClr val="FFFFFF"/>
                </a:solidFill>
                <a:effectLst>
                  <a:outerShdw blurRad="38100" dist="38100" dir="2700000" algn="tl">
                    <a:srgbClr val="000000">
                      <a:alpha val="43137"/>
                    </a:srgbClr>
                  </a:outerShdw>
                </a:effectLst>
                <a:latin typeface="+mn-lt"/>
                <a:ea typeface="+mn-ea"/>
                <a:cs typeface="+mn-cs"/>
              </a:defRPr>
            </a:lvl1pPr>
            <a:lvl2pPr marL="457200" indent="0" algn="ctr" defTabSz="457200" rtl="0" eaLnBrk="1" latinLnBrk="0" hangingPunct="1">
              <a:lnSpc>
                <a:spcPct val="90000"/>
              </a:lnSpc>
              <a:spcBef>
                <a:spcPts val="0"/>
              </a:spcBef>
              <a:spcAft>
                <a:spcPts val="400"/>
              </a:spcAft>
              <a:buFont typeface="Arial"/>
              <a:buNone/>
              <a:defRPr sz="1800" kern="1200">
                <a:solidFill>
                  <a:schemeClr val="tx1">
                    <a:tint val="75000"/>
                  </a:schemeClr>
                </a:solidFill>
                <a:latin typeface="+mn-lt"/>
                <a:ea typeface="+mn-ea"/>
                <a:cs typeface="+mn-cs"/>
              </a:defRPr>
            </a:lvl2pPr>
            <a:lvl3pPr marL="914400" indent="0" algn="ctr" defTabSz="454025" rtl="0" eaLnBrk="1" latinLnBrk="0" hangingPunct="1">
              <a:lnSpc>
                <a:spcPct val="90000"/>
              </a:lnSpc>
              <a:spcBef>
                <a:spcPts val="0"/>
              </a:spcBef>
              <a:spcAft>
                <a:spcPts val="400"/>
              </a:spcAft>
              <a:buSzPct val="80000"/>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2800" dirty="0">
                <a:effectLst/>
                <a:latin typeface="Source Sans Pro" charset="0"/>
                <a:ea typeface="Source Sans Pro" charset="0"/>
                <a:cs typeface="Source Sans Pro" charset="0"/>
              </a:rPr>
              <a:t>Lane Medical Library Nursing Liaison</a:t>
            </a:r>
            <a:endParaRPr lang="en-US" dirty="0">
              <a:effectLst/>
              <a:latin typeface="Source Sans Pro" charset="0"/>
              <a:ea typeface="Source Sans Pro" charset="0"/>
              <a:cs typeface="Source Sans Pro" charset="0"/>
            </a:endParaRPr>
          </a:p>
        </p:txBody>
      </p:sp>
    </p:spTree>
    <p:extLst>
      <p:ext uri="{BB962C8B-B14F-4D97-AF65-F5344CB8AC3E}">
        <p14:creationId xmlns:p14="http://schemas.microsoft.com/office/powerpoint/2010/main" val="1504224030"/>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4920-393C-2440-BBC2-DC38F0A0C11B}"/>
              </a:ext>
            </a:extLst>
          </p:cNvPr>
          <p:cNvSpPr>
            <a:spLocks noGrp="1"/>
          </p:cNvSpPr>
          <p:nvPr>
            <p:ph type="title"/>
          </p:nvPr>
        </p:nvSpPr>
        <p:spPr>
          <a:xfrm>
            <a:off x="630238" y="732882"/>
            <a:ext cx="7886700" cy="535531"/>
          </a:xfrm>
        </p:spPr>
        <p:txBody>
          <a:bodyPr/>
          <a:lstStyle/>
          <a:p>
            <a:r>
              <a:rPr lang="en-US" dirty="0"/>
              <a:t>Literature Search Service Form</a:t>
            </a:r>
          </a:p>
        </p:txBody>
      </p:sp>
      <p:sp>
        <p:nvSpPr>
          <p:cNvPr id="3" name="Text Placeholder 2">
            <a:extLst>
              <a:ext uri="{FF2B5EF4-FFF2-40B4-BE49-F238E27FC236}">
                <a16:creationId xmlns:a16="http://schemas.microsoft.com/office/drawing/2014/main" id="{E5479A4B-4EBC-5D49-A340-30155EC6AD26}"/>
              </a:ext>
            </a:extLst>
          </p:cNvPr>
          <p:cNvSpPr>
            <a:spLocks noGrp="1"/>
          </p:cNvSpPr>
          <p:nvPr>
            <p:ph type="body" idx="1"/>
          </p:nvPr>
        </p:nvSpPr>
        <p:spPr/>
        <p:txBody>
          <a:bodyPr>
            <a:normAutofit fontScale="62500" lnSpcReduction="20000"/>
          </a:bodyPr>
          <a:lstStyle/>
          <a:p>
            <a:r>
              <a:rPr lang="en-US" dirty="0"/>
              <a:t>Indicate whether you want to meet in person with Connie or not.  It is okay to say no.</a:t>
            </a:r>
          </a:p>
        </p:txBody>
      </p:sp>
      <p:pic>
        <p:nvPicPr>
          <p:cNvPr id="7" name="Content Placeholder 6">
            <a:extLst>
              <a:ext uri="{FF2B5EF4-FFF2-40B4-BE49-F238E27FC236}">
                <a16:creationId xmlns:a16="http://schemas.microsoft.com/office/drawing/2014/main" id="{C773D025-7F08-0D46-876C-01DD2843FF57}"/>
              </a:ext>
            </a:extLst>
          </p:cNvPr>
          <p:cNvPicPr>
            <a:picLocks noGrp="1" noChangeAspect="1"/>
          </p:cNvPicPr>
          <p:nvPr>
            <p:ph sz="half" idx="2"/>
          </p:nvPr>
        </p:nvPicPr>
        <p:blipFill>
          <a:blip r:embed="rId2"/>
          <a:stretch>
            <a:fillRect/>
          </a:stretch>
        </p:blipFill>
        <p:spPr>
          <a:xfrm>
            <a:off x="630238" y="2717565"/>
            <a:ext cx="3868737" cy="1086320"/>
          </a:xfrm>
          <a:prstGeom prst="rect">
            <a:avLst/>
          </a:prstGeom>
        </p:spPr>
      </p:pic>
      <p:sp>
        <p:nvSpPr>
          <p:cNvPr id="5" name="Text Placeholder 4">
            <a:extLst>
              <a:ext uri="{FF2B5EF4-FFF2-40B4-BE49-F238E27FC236}">
                <a16:creationId xmlns:a16="http://schemas.microsoft.com/office/drawing/2014/main" id="{4202D7CF-815E-574A-8E93-B70AB3147B7F}"/>
              </a:ext>
            </a:extLst>
          </p:cNvPr>
          <p:cNvSpPr>
            <a:spLocks noGrp="1"/>
          </p:cNvSpPr>
          <p:nvPr>
            <p:ph type="body" sz="quarter" idx="3"/>
          </p:nvPr>
        </p:nvSpPr>
        <p:spPr/>
        <p:txBody>
          <a:bodyPr>
            <a:normAutofit fontScale="62500" lnSpcReduction="20000"/>
          </a:bodyPr>
          <a:lstStyle/>
          <a:p>
            <a:r>
              <a:rPr lang="en-US" dirty="0"/>
              <a:t>Fill out the fields regarding the project question the best you can.  Doesn’t have to be perfect.</a:t>
            </a:r>
          </a:p>
        </p:txBody>
      </p:sp>
      <p:sp>
        <p:nvSpPr>
          <p:cNvPr id="6" name="Content Placeholder 5">
            <a:extLst>
              <a:ext uri="{FF2B5EF4-FFF2-40B4-BE49-F238E27FC236}">
                <a16:creationId xmlns:a16="http://schemas.microsoft.com/office/drawing/2014/main" id="{BC572441-CF96-C840-BCC5-B97E027AE2BE}"/>
              </a:ext>
            </a:extLst>
          </p:cNvPr>
          <p:cNvSpPr>
            <a:spLocks noGrp="1"/>
          </p:cNvSpPr>
          <p:nvPr>
            <p:ph sz="quarter" idx="4"/>
          </p:nvPr>
        </p:nvSpPr>
        <p:spPr/>
        <p:txBody>
          <a:bodyPr/>
          <a:lstStyle/>
          <a:p>
            <a:r>
              <a:rPr lang="en-US" dirty="0"/>
              <a:t> If you are using acronyms, like CHG, please spell out the complete name at least once (Chlorhexidine Gluconate). </a:t>
            </a:r>
          </a:p>
        </p:txBody>
      </p:sp>
      <p:pic>
        <p:nvPicPr>
          <p:cNvPr id="8" name="Picture 7">
            <a:extLst>
              <a:ext uri="{FF2B5EF4-FFF2-40B4-BE49-F238E27FC236}">
                <a16:creationId xmlns:a16="http://schemas.microsoft.com/office/drawing/2014/main" id="{D2A2D3B2-5248-664D-B058-97EC6B4AFEE9}"/>
              </a:ext>
            </a:extLst>
          </p:cNvPr>
          <p:cNvPicPr>
            <a:picLocks noChangeAspect="1"/>
          </p:cNvPicPr>
          <p:nvPr/>
        </p:nvPicPr>
        <p:blipFill>
          <a:blip r:embed="rId3"/>
          <a:stretch>
            <a:fillRect/>
          </a:stretch>
        </p:blipFill>
        <p:spPr>
          <a:xfrm>
            <a:off x="4848896" y="3131771"/>
            <a:ext cx="3161763" cy="1096763"/>
          </a:xfrm>
          <a:prstGeom prst="rect">
            <a:avLst/>
          </a:prstGeom>
        </p:spPr>
      </p:pic>
    </p:spTree>
    <p:extLst>
      <p:ext uri="{BB962C8B-B14F-4D97-AF65-F5344CB8AC3E}">
        <p14:creationId xmlns:p14="http://schemas.microsoft.com/office/powerpoint/2010/main" val="3901616557"/>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E7C2-756C-2442-9846-73A717351B24}"/>
              </a:ext>
            </a:extLst>
          </p:cNvPr>
          <p:cNvSpPr>
            <a:spLocks noGrp="1"/>
          </p:cNvSpPr>
          <p:nvPr>
            <p:ph type="title"/>
          </p:nvPr>
        </p:nvSpPr>
        <p:spPr>
          <a:xfrm>
            <a:off x="630238" y="732882"/>
            <a:ext cx="7886700" cy="535531"/>
          </a:xfrm>
        </p:spPr>
        <p:txBody>
          <a:bodyPr/>
          <a:lstStyle/>
          <a:p>
            <a:r>
              <a:rPr lang="en-US" dirty="0"/>
              <a:t>Literature Search Service Form</a:t>
            </a:r>
          </a:p>
        </p:txBody>
      </p:sp>
      <p:sp>
        <p:nvSpPr>
          <p:cNvPr id="3" name="Text Placeholder 2">
            <a:extLst>
              <a:ext uri="{FF2B5EF4-FFF2-40B4-BE49-F238E27FC236}">
                <a16:creationId xmlns:a16="http://schemas.microsoft.com/office/drawing/2014/main" id="{CB408EEA-8E18-CA4D-8ADF-CF4E8FDDDC8D}"/>
              </a:ext>
            </a:extLst>
          </p:cNvPr>
          <p:cNvSpPr>
            <a:spLocks noGrp="1"/>
          </p:cNvSpPr>
          <p:nvPr>
            <p:ph type="body" idx="1"/>
          </p:nvPr>
        </p:nvSpPr>
        <p:spPr/>
        <p:txBody>
          <a:bodyPr>
            <a:normAutofit fontScale="62500" lnSpcReduction="20000"/>
          </a:bodyPr>
          <a:lstStyle/>
          <a:p>
            <a:r>
              <a:rPr lang="en-US" dirty="0"/>
              <a:t>If you have any date range or population limits you’ll want to put on the project, share them here.</a:t>
            </a:r>
          </a:p>
        </p:txBody>
      </p:sp>
      <p:pic>
        <p:nvPicPr>
          <p:cNvPr id="7" name="Content Placeholder 6">
            <a:extLst>
              <a:ext uri="{FF2B5EF4-FFF2-40B4-BE49-F238E27FC236}">
                <a16:creationId xmlns:a16="http://schemas.microsoft.com/office/drawing/2014/main" id="{78ABAD6C-5BD8-3F4B-A791-8EF81E21F3A9}"/>
              </a:ext>
            </a:extLst>
          </p:cNvPr>
          <p:cNvPicPr>
            <a:picLocks noGrp="1" noChangeAspect="1"/>
          </p:cNvPicPr>
          <p:nvPr>
            <p:ph sz="half" idx="2"/>
          </p:nvPr>
        </p:nvPicPr>
        <p:blipFill>
          <a:blip r:embed="rId2"/>
          <a:stretch>
            <a:fillRect/>
          </a:stretch>
        </p:blipFill>
        <p:spPr>
          <a:xfrm>
            <a:off x="820878" y="1879600"/>
            <a:ext cx="3487456" cy="2762250"/>
          </a:xfrm>
          <a:prstGeom prst="rect">
            <a:avLst/>
          </a:prstGeom>
        </p:spPr>
      </p:pic>
      <p:sp>
        <p:nvSpPr>
          <p:cNvPr id="5" name="Text Placeholder 4">
            <a:extLst>
              <a:ext uri="{FF2B5EF4-FFF2-40B4-BE49-F238E27FC236}">
                <a16:creationId xmlns:a16="http://schemas.microsoft.com/office/drawing/2014/main" id="{83DB68C3-2F64-364A-8F76-0356FF6805C5}"/>
              </a:ext>
            </a:extLst>
          </p:cNvPr>
          <p:cNvSpPr>
            <a:spLocks noGrp="1"/>
          </p:cNvSpPr>
          <p:nvPr>
            <p:ph type="body" sz="quarter" idx="3"/>
          </p:nvPr>
        </p:nvSpPr>
        <p:spPr/>
        <p:txBody>
          <a:bodyPr>
            <a:normAutofit fontScale="47500" lnSpcReduction="20000"/>
          </a:bodyPr>
          <a:lstStyle/>
          <a:p>
            <a:r>
              <a:rPr lang="en-US" dirty="0"/>
              <a:t>If you know the methodological framework for your project, select the appropriate guideline.  If unknown, it is fine to say I’d like to discuss with a librarian. </a:t>
            </a:r>
          </a:p>
        </p:txBody>
      </p:sp>
      <p:pic>
        <p:nvPicPr>
          <p:cNvPr id="8" name="Content Placeholder 7">
            <a:extLst>
              <a:ext uri="{FF2B5EF4-FFF2-40B4-BE49-F238E27FC236}">
                <a16:creationId xmlns:a16="http://schemas.microsoft.com/office/drawing/2014/main" id="{B9E1D35B-F3D5-004A-9ECF-26123F06348F}"/>
              </a:ext>
            </a:extLst>
          </p:cNvPr>
          <p:cNvPicPr>
            <a:picLocks noGrp="1" noChangeAspect="1"/>
          </p:cNvPicPr>
          <p:nvPr>
            <p:ph sz="quarter" idx="4"/>
          </p:nvPr>
        </p:nvPicPr>
        <p:blipFill>
          <a:blip r:embed="rId3"/>
          <a:stretch>
            <a:fillRect/>
          </a:stretch>
        </p:blipFill>
        <p:spPr>
          <a:xfrm>
            <a:off x="4896921" y="1879600"/>
            <a:ext cx="3191011" cy="2629393"/>
          </a:xfrm>
          <a:prstGeom prst="rect">
            <a:avLst/>
          </a:prstGeom>
        </p:spPr>
      </p:pic>
    </p:spTree>
    <p:extLst>
      <p:ext uri="{BB962C8B-B14F-4D97-AF65-F5344CB8AC3E}">
        <p14:creationId xmlns:p14="http://schemas.microsoft.com/office/powerpoint/2010/main" val="316522152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7D70-9768-FE4B-B615-CD6C0ACE501E}"/>
              </a:ext>
            </a:extLst>
          </p:cNvPr>
          <p:cNvSpPr>
            <a:spLocks noGrp="1"/>
          </p:cNvSpPr>
          <p:nvPr>
            <p:ph type="title"/>
          </p:nvPr>
        </p:nvSpPr>
        <p:spPr>
          <a:xfrm>
            <a:off x="630238" y="732882"/>
            <a:ext cx="7886700" cy="535531"/>
          </a:xfrm>
        </p:spPr>
        <p:txBody>
          <a:bodyPr/>
          <a:lstStyle/>
          <a:p>
            <a:r>
              <a:rPr lang="en-US" dirty="0"/>
              <a:t>Literature Search Service Form</a:t>
            </a:r>
          </a:p>
        </p:txBody>
      </p:sp>
      <p:sp>
        <p:nvSpPr>
          <p:cNvPr id="3" name="Text Placeholder 2">
            <a:extLst>
              <a:ext uri="{FF2B5EF4-FFF2-40B4-BE49-F238E27FC236}">
                <a16:creationId xmlns:a16="http://schemas.microsoft.com/office/drawing/2014/main" id="{3D8D681E-2636-9546-8DA3-9F118F037C73}"/>
              </a:ext>
            </a:extLst>
          </p:cNvPr>
          <p:cNvSpPr>
            <a:spLocks noGrp="1"/>
          </p:cNvSpPr>
          <p:nvPr>
            <p:ph type="body" idx="1"/>
          </p:nvPr>
        </p:nvSpPr>
        <p:spPr/>
        <p:txBody>
          <a:bodyPr>
            <a:normAutofit fontScale="62500" lnSpcReduction="20000"/>
          </a:bodyPr>
          <a:lstStyle/>
          <a:p>
            <a:r>
              <a:rPr lang="en-US" dirty="0"/>
              <a:t>If you are using a citation management system, please share it here.</a:t>
            </a:r>
          </a:p>
        </p:txBody>
      </p:sp>
      <p:pic>
        <p:nvPicPr>
          <p:cNvPr id="7" name="Content Placeholder 6">
            <a:extLst>
              <a:ext uri="{FF2B5EF4-FFF2-40B4-BE49-F238E27FC236}">
                <a16:creationId xmlns:a16="http://schemas.microsoft.com/office/drawing/2014/main" id="{9A16760D-AD37-BD4D-8E43-0619A8BEE4C9}"/>
              </a:ext>
            </a:extLst>
          </p:cNvPr>
          <p:cNvPicPr>
            <a:picLocks noGrp="1" noChangeAspect="1"/>
          </p:cNvPicPr>
          <p:nvPr>
            <p:ph sz="half" idx="2"/>
          </p:nvPr>
        </p:nvPicPr>
        <p:blipFill>
          <a:blip r:embed="rId2"/>
          <a:stretch>
            <a:fillRect/>
          </a:stretch>
        </p:blipFill>
        <p:spPr>
          <a:xfrm>
            <a:off x="630238" y="1982428"/>
            <a:ext cx="3868737" cy="2556594"/>
          </a:xfrm>
          <a:prstGeom prst="rect">
            <a:avLst/>
          </a:prstGeom>
        </p:spPr>
      </p:pic>
      <p:sp>
        <p:nvSpPr>
          <p:cNvPr id="5" name="Text Placeholder 4">
            <a:extLst>
              <a:ext uri="{FF2B5EF4-FFF2-40B4-BE49-F238E27FC236}">
                <a16:creationId xmlns:a16="http://schemas.microsoft.com/office/drawing/2014/main" id="{293433C6-1B27-5843-BDFD-7F30EFC3D590}"/>
              </a:ext>
            </a:extLst>
          </p:cNvPr>
          <p:cNvSpPr>
            <a:spLocks noGrp="1"/>
          </p:cNvSpPr>
          <p:nvPr>
            <p:ph type="body" sz="quarter" idx="3"/>
          </p:nvPr>
        </p:nvSpPr>
        <p:spPr/>
        <p:txBody>
          <a:bodyPr>
            <a:normAutofit fontScale="62500" lnSpcReduction="20000"/>
          </a:bodyPr>
          <a:lstStyle/>
          <a:p>
            <a:r>
              <a:rPr lang="en-US" dirty="0"/>
              <a:t>If you are using a review management software tool, please share it here.</a:t>
            </a:r>
          </a:p>
        </p:txBody>
      </p:sp>
      <p:pic>
        <p:nvPicPr>
          <p:cNvPr id="8" name="Content Placeholder 7">
            <a:extLst>
              <a:ext uri="{FF2B5EF4-FFF2-40B4-BE49-F238E27FC236}">
                <a16:creationId xmlns:a16="http://schemas.microsoft.com/office/drawing/2014/main" id="{D50BF552-49A2-6049-910D-BD98906CF0DE}"/>
              </a:ext>
            </a:extLst>
          </p:cNvPr>
          <p:cNvPicPr>
            <a:picLocks noGrp="1" noChangeAspect="1"/>
          </p:cNvPicPr>
          <p:nvPr>
            <p:ph sz="quarter" idx="4"/>
          </p:nvPr>
        </p:nvPicPr>
        <p:blipFill>
          <a:blip r:embed="rId3"/>
          <a:stretch>
            <a:fillRect/>
          </a:stretch>
        </p:blipFill>
        <p:spPr>
          <a:xfrm>
            <a:off x="4719101" y="1879600"/>
            <a:ext cx="3529817" cy="2629595"/>
          </a:xfrm>
          <a:prstGeom prst="rect">
            <a:avLst/>
          </a:prstGeom>
        </p:spPr>
      </p:pic>
    </p:spTree>
    <p:extLst>
      <p:ext uri="{BB962C8B-B14F-4D97-AF65-F5344CB8AC3E}">
        <p14:creationId xmlns:p14="http://schemas.microsoft.com/office/powerpoint/2010/main" val="129881104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5264-64AE-C944-90FF-FBB99D15F38D}"/>
              </a:ext>
            </a:extLst>
          </p:cNvPr>
          <p:cNvSpPr>
            <a:spLocks noGrp="1"/>
          </p:cNvSpPr>
          <p:nvPr>
            <p:ph type="title"/>
          </p:nvPr>
        </p:nvSpPr>
        <p:spPr/>
        <p:txBody>
          <a:bodyPr/>
          <a:lstStyle/>
          <a:p>
            <a:r>
              <a:rPr lang="en-US" dirty="0"/>
              <a:t>Literature Search Service Form</a:t>
            </a:r>
          </a:p>
        </p:txBody>
      </p:sp>
      <p:sp>
        <p:nvSpPr>
          <p:cNvPr id="3" name="Text Placeholder 2">
            <a:extLst>
              <a:ext uri="{FF2B5EF4-FFF2-40B4-BE49-F238E27FC236}">
                <a16:creationId xmlns:a16="http://schemas.microsoft.com/office/drawing/2014/main" id="{5562E834-E1BE-474A-BA3D-48ED3342A0A6}"/>
              </a:ext>
            </a:extLst>
          </p:cNvPr>
          <p:cNvSpPr>
            <a:spLocks noGrp="1"/>
          </p:cNvSpPr>
          <p:nvPr>
            <p:ph type="body" sz="quarter" idx="10"/>
          </p:nvPr>
        </p:nvSpPr>
        <p:spPr/>
        <p:txBody>
          <a:bodyPr/>
          <a:lstStyle/>
          <a:p>
            <a:r>
              <a:rPr lang="en-US" dirty="0"/>
              <a:t>Business days at the Lane Medical Library are Monday through Friday.  Please know that your requests are important to Connie but we all have different working hours.  She will get in touch with you about next steps within two business days.</a:t>
            </a:r>
          </a:p>
        </p:txBody>
      </p:sp>
    </p:spTree>
    <p:extLst>
      <p:ext uri="{BB962C8B-B14F-4D97-AF65-F5344CB8AC3E}">
        <p14:creationId xmlns:p14="http://schemas.microsoft.com/office/powerpoint/2010/main" val="401676280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B3DD-FC90-9F43-9C26-24968CB0654A}"/>
              </a:ext>
            </a:extLst>
          </p:cNvPr>
          <p:cNvSpPr>
            <a:spLocks noGrp="1"/>
          </p:cNvSpPr>
          <p:nvPr>
            <p:ph type="ctrTitle"/>
          </p:nvPr>
        </p:nvSpPr>
        <p:spPr>
          <a:xfrm>
            <a:off x="1143000" y="877749"/>
            <a:ext cx="6858000" cy="1754326"/>
          </a:xfrm>
        </p:spPr>
        <p:txBody>
          <a:bodyPr/>
          <a:lstStyle/>
          <a:p>
            <a:r>
              <a:rPr lang="en-US" dirty="0"/>
              <a:t>After you submit the request</a:t>
            </a:r>
          </a:p>
        </p:txBody>
      </p:sp>
      <p:sp>
        <p:nvSpPr>
          <p:cNvPr id="3" name="Subtitle 2">
            <a:extLst>
              <a:ext uri="{FF2B5EF4-FFF2-40B4-BE49-F238E27FC236}">
                <a16:creationId xmlns:a16="http://schemas.microsoft.com/office/drawing/2014/main" id="{D520DD86-5128-1C44-98C3-36607175097A}"/>
              </a:ext>
            </a:extLst>
          </p:cNvPr>
          <p:cNvSpPr>
            <a:spLocks noGrp="1"/>
          </p:cNvSpPr>
          <p:nvPr>
            <p:ph type="subTitle" idx="1"/>
          </p:nvPr>
        </p:nvSpPr>
        <p:spPr/>
        <p:txBody>
          <a:bodyPr/>
          <a:lstStyle/>
          <a:p>
            <a:r>
              <a:rPr lang="en-US" dirty="0"/>
              <a:t>Either via the form or a direct email.</a:t>
            </a:r>
          </a:p>
        </p:txBody>
      </p:sp>
    </p:spTree>
    <p:extLst>
      <p:ext uri="{BB962C8B-B14F-4D97-AF65-F5344CB8AC3E}">
        <p14:creationId xmlns:p14="http://schemas.microsoft.com/office/powerpoint/2010/main" val="252980786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4203-5E80-654F-89F3-F182F5D91206}"/>
              </a:ext>
            </a:extLst>
          </p:cNvPr>
          <p:cNvSpPr>
            <a:spLocks noGrp="1"/>
          </p:cNvSpPr>
          <p:nvPr>
            <p:ph type="title"/>
          </p:nvPr>
        </p:nvSpPr>
        <p:spPr>
          <a:xfrm>
            <a:off x="304800" y="409083"/>
            <a:ext cx="8313906" cy="978729"/>
          </a:xfrm>
        </p:spPr>
        <p:txBody>
          <a:bodyPr/>
          <a:lstStyle/>
          <a:p>
            <a:r>
              <a:rPr lang="en-US" dirty="0"/>
              <a:t>Next steps will depend on whether or not Connie understands your question</a:t>
            </a:r>
          </a:p>
        </p:txBody>
      </p:sp>
      <p:sp>
        <p:nvSpPr>
          <p:cNvPr id="3" name="Text Placeholder 2">
            <a:extLst>
              <a:ext uri="{FF2B5EF4-FFF2-40B4-BE49-F238E27FC236}">
                <a16:creationId xmlns:a16="http://schemas.microsoft.com/office/drawing/2014/main" id="{5692E3FD-5662-BF46-87EC-DCF6E181435A}"/>
              </a:ext>
            </a:extLst>
          </p:cNvPr>
          <p:cNvSpPr>
            <a:spLocks noGrp="1"/>
          </p:cNvSpPr>
          <p:nvPr>
            <p:ph type="body" sz="quarter" idx="10"/>
          </p:nvPr>
        </p:nvSpPr>
        <p:spPr>
          <a:xfrm>
            <a:off x="304800" y="1387812"/>
            <a:ext cx="8534400" cy="3073323"/>
          </a:xfrm>
        </p:spPr>
        <p:txBody>
          <a:bodyPr/>
          <a:lstStyle/>
          <a:p>
            <a:r>
              <a:rPr lang="en-US" dirty="0"/>
              <a:t>If you have a really clearly defined question with specific criteria, it is very possible that Connie can just put together a search strategy for you and share it via email.</a:t>
            </a:r>
          </a:p>
          <a:p>
            <a:r>
              <a:rPr lang="en-US" dirty="0"/>
              <a:t>However, Connie likes to check in before she starts doing a search to make sure she understands the question.  </a:t>
            </a:r>
            <a:r>
              <a:rPr lang="en-US" b="1" dirty="0"/>
              <a:t>Thank you in advance for answering her follow-up questions so she can help you most effectively</a:t>
            </a:r>
            <a:r>
              <a:rPr lang="en-US" dirty="0"/>
              <a:t>. </a:t>
            </a:r>
          </a:p>
        </p:txBody>
      </p:sp>
    </p:spTree>
    <p:extLst>
      <p:ext uri="{BB962C8B-B14F-4D97-AF65-F5344CB8AC3E}">
        <p14:creationId xmlns:p14="http://schemas.microsoft.com/office/powerpoint/2010/main" val="286888282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4571-DC7B-9649-A9FA-4D96E086137B}"/>
              </a:ext>
            </a:extLst>
          </p:cNvPr>
          <p:cNvSpPr>
            <a:spLocks noGrp="1"/>
          </p:cNvSpPr>
          <p:nvPr>
            <p:ph type="title"/>
          </p:nvPr>
        </p:nvSpPr>
        <p:spPr>
          <a:xfrm>
            <a:off x="304800" y="304655"/>
            <a:ext cx="8346332" cy="535531"/>
          </a:xfrm>
        </p:spPr>
        <p:txBody>
          <a:bodyPr/>
          <a:lstStyle/>
          <a:p>
            <a:r>
              <a:rPr lang="en-US" dirty="0"/>
              <a:t>Connie puts together a search strategy</a:t>
            </a:r>
          </a:p>
        </p:txBody>
      </p:sp>
      <p:sp>
        <p:nvSpPr>
          <p:cNvPr id="3" name="Text Placeholder 2">
            <a:extLst>
              <a:ext uri="{FF2B5EF4-FFF2-40B4-BE49-F238E27FC236}">
                <a16:creationId xmlns:a16="http://schemas.microsoft.com/office/drawing/2014/main" id="{6F6B2FA8-72FB-034C-9E76-A3A78795494C}"/>
              </a:ext>
            </a:extLst>
          </p:cNvPr>
          <p:cNvSpPr>
            <a:spLocks noGrp="1"/>
          </p:cNvSpPr>
          <p:nvPr>
            <p:ph type="body" sz="quarter" idx="10"/>
          </p:nvPr>
        </p:nvSpPr>
        <p:spPr/>
        <p:txBody>
          <a:bodyPr/>
          <a:lstStyle/>
          <a:p>
            <a:r>
              <a:rPr lang="en-US" dirty="0"/>
              <a:t>The two databases Connie will do an initial search strategy creation for you are</a:t>
            </a:r>
          </a:p>
          <a:p>
            <a:pPr lvl="1"/>
            <a:r>
              <a:rPr lang="en-US" dirty="0"/>
              <a:t>PubMed</a:t>
            </a:r>
          </a:p>
          <a:p>
            <a:pPr lvl="1"/>
            <a:r>
              <a:rPr lang="en-US" dirty="0"/>
              <a:t>CINAHL</a:t>
            </a:r>
          </a:p>
          <a:p>
            <a:r>
              <a:rPr lang="en-US" dirty="0"/>
              <a:t>These databases are the beginning of your literature review</a:t>
            </a:r>
          </a:p>
          <a:p>
            <a:r>
              <a:rPr lang="en-US" dirty="0"/>
              <a:t>If you want a more thorough investigation of the topic, you have to meet with Connie in person or via Zoom</a:t>
            </a:r>
          </a:p>
        </p:txBody>
      </p:sp>
    </p:spTree>
    <p:extLst>
      <p:ext uri="{BB962C8B-B14F-4D97-AF65-F5344CB8AC3E}">
        <p14:creationId xmlns:p14="http://schemas.microsoft.com/office/powerpoint/2010/main" val="775436339"/>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B76F-BDEB-3745-94CC-68E5182BD56D}"/>
              </a:ext>
            </a:extLst>
          </p:cNvPr>
          <p:cNvSpPr>
            <a:spLocks noGrp="1"/>
          </p:cNvSpPr>
          <p:nvPr>
            <p:ph type="ctrTitle"/>
          </p:nvPr>
        </p:nvSpPr>
        <p:spPr>
          <a:xfrm>
            <a:off x="1143000" y="877749"/>
            <a:ext cx="6858000" cy="1754326"/>
          </a:xfrm>
        </p:spPr>
        <p:txBody>
          <a:bodyPr/>
          <a:lstStyle/>
          <a:p>
            <a:r>
              <a:rPr lang="en-US" dirty="0"/>
              <a:t>What do I do with the search strategy?</a:t>
            </a:r>
          </a:p>
        </p:txBody>
      </p:sp>
      <p:sp>
        <p:nvSpPr>
          <p:cNvPr id="3" name="Subtitle 2">
            <a:extLst>
              <a:ext uri="{FF2B5EF4-FFF2-40B4-BE49-F238E27FC236}">
                <a16:creationId xmlns:a16="http://schemas.microsoft.com/office/drawing/2014/main" id="{1C6EA39D-C521-6747-80F3-99F591B41E01}"/>
              </a:ext>
            </a:extLst>
          </p:cNvPr>
          <p:cNvSpPr>
            <a:spLocks noGrp="1"/>
          </p:cNvSpPr>
          <p:nvPr>
            <p:ph type="subTitle" idx="1"/>
          </p:nvPr>
        </p:nvSpPr>
        <p:spPr/>
        <p:txBody>
          <a:bodyPr/>
          <a:lstStyle/>
          <a:p>
            <a:r>
              <a:rPr lang="en-US" dirty="0"/>
              <a:t>Connie has sent you an email with search terms in database syntax</a:t>
            </a:r>
          </a:p>
        </p:txBody>
      </p:sp>
    </p:spTree>
    <p:extLst>
      <p:ext uri="{BB962C8B-B14F-4D97-AF65-F5344CB8AC3E}">
        <p14:creationId xmlns:p14="http://schemas.microsoft.com/office/powerpoint/2010/main" val="2452814397"/>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F4D5-CA46-C14B-B65A-C5FADECB23B1}"/>
              </a:ext>
            </a:extLst>
          </p:cNvPr>
          <p:cNvSpPr>
            <a:spLocks noGrp="1"/>
          </p:cNvSpPr>
          <p:nvPr>
            <p:ph type="ctrTitle"/>
          </p:nvPr>
        </p:nvSpPr>
        <p:spPr>
          <a:xfrm>
            <a:off x="1143000" y="877749"/>
            <a:ext cx="6858000" cy="1754326"/>
          </a:xfrm>
        </p:spPr>
        <p:txBody>
          <a:bodyPr/>
          <a:lstStyle/>
          <a:p>
            <a:r>
              <a:rPr lang="en-US" dirty="0"/>
              <a:t>Putting Strategies into Databases</a:t>
            </a:r>
          </a:p>
        </p:txBody>
      </p:sp>
      <p:sp>
        <p:nvSpPr>
          <p:cNvPr id="3" name="Subtitle 2">
            <a:extLst>
              <a:ext uri="{FF2B5EF4-FFF2-40B4-BE49-F238E27FC236}">
                <a16:creationId xmlns:a16="http://schemas.microsoft.com/office/drawing/2014/main" id="{DD159681-4D27-284F-BE73-F560310B84E2}"/>
              </a:ext>
            </a:extLst>
          </p:cNvPr>
          <p:cNvSpPr>
            <a:spLocks noGrp="1"/>
          </p:cNvSpPr>
          <p:nvPr>
            <p:ph type="subTitle" idx="1"/>
          </p:nvPr>
        </p:nvSpPr>
        <p:spPr/>
        <p:txBody>
          <a:bodyPr/>
          <a:lstStyle/>
          <a:p>
            <a:r>
              <a:rPr lang="en-US" dirty="0"/>
              <a:t>Copy and paste.</a:t>
            </a:r>
          </a:p>
        </p:txBody>
      </p:sp>
    </p:spTree>
    <p:extLst>
      <p:ext uri="{BB962C8B-B14F-4D97-AF65-F5344CB8AC3E}">
        <p14:creationId xmlns:p14="http://schemas.microsoft.com/office/powerpoint/2010/main" val="83185806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B8B7CD-426A-AF4E-BFA5-2ACCB0BF1ED8}"/>
              </a:ext>
            </a:extLst>
          </p:cNvPr>
          <p:cNvSpPr>
            <a:spLocks noGrp="1"/>
          </p:cNvSpPr>
          <p:nvPr>
            <p:ph type="title"/>
          </p:nvPr>
        </p:nvSpPr>
        <p:spPr>
          <a:xfrm>
            <a:off x="369194" y="622535"/>
            <a:ext cx="7267977" cy="535531"/>
          </a:xfrm>
        </p:spPr>
        <p:txBody>
          <a:bodyPr/>
          <a:lstStyle/>
          <a:p>
            <a:r>
              <a:rPr lang="en-US" dirty="0"/>
              <a:t>What Connie will tell you in the email</a:t>
            </a:r>
          </a:p>
        </p:txBody>
      </p:sp>
      <p:sp>
        <p:nvSpPr>
          <p:cNvPr id="5" name="Text Placeholder 4">
            <a:extLst>
              <a:ext uri="{FF2B5EF4-FFF2-40B4-BE49-F238E27FC236}">
                <a16:creationId xmlns:a16="http://schemas.microsoft.com/office/drawing/2014/main" id="{73FCE491-1AE7-AB4F-A69D-74CD6A9290A5}"/>
              </a:ext>
            </a:extLst>
          </p:cNvPr>
          <p:cNvSpPr>
            <a:spLocks noGrp="1"/>
          </p:cNvSpPr>
          <p:nvPr>
            <p:ph type="body" sz="quarter" idx="10"/>
          </p:nvPr>
        </p:nvSpPr>
        <p:spPr>
          <a:xfrm>
            <a:off x="272603" y="1158065"/>
            <a:ext cx="8534400" cy="3290191"/>
          </a:xfrm>
        </p:spPr>
        <p:txBody>
          <a:bodyPr/>
          <a:lstStyle/>
          <a:p>
            <a:r>
              <a:rPr lang="en-US" dirty="0"/>
              <a:t>She will provide the database syntax AND tell you what database it is for</a:t>
            </a:r>
          </a:p>
        </p:txBody>
      </p:sp>
      <p:sp>
        <p:nvSpPr>
          <p:cNvPr id="6" name="Text Placeholder 2">
            <a:extLst>
              <a:ext uri="{FF2B5EF4-FFF2-40B4-BE49-F238E27FC236}">
                <a16:creationId xmlns:a16="http://schemas.microsoft.com/office/drawing/2014/main" id="{2B40A91D-D0AF-6443-B429-AF86D678508F}"/>
              </a:ext>
            </a:extLst>
          </p:cNvPr>
          <p:cNvSpPr txBox="1">
            <a:spLocks/>
          </p:cNvSpPr>
          <p:nvPr/>
        </p:nvSpPr>
        <p:spPr>
          <a:xfrm>
            <a:off x="369195" y="2592864"/>
            <a:ext cx="8534400" cy="2173271"/>
          </a:xfrm>
          <a:prstGeom prst="rect">
            <a:avLst/>
          </a:prstGeom>
        </p:spPr>
        <p:txBody>
          <a:bodyPr vert="horz" lIns="91440" tIns="45720" rIns="91440" bIns="45720" rtlCol="0">
            <a:norm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b="0" i="0" kern="1200">
                <a:solidFill>
                  <a:srgbClr val="262626"/>
                </a:solidFill>
                <a:latin typeface="Source Sans Pro" charset="0"/>
                <a:ea typeface="Source Sans Pro" charset="0"/>
                <a:cs typeface="Source Sans Pro" charset="0"/>
              </a:defRPr>
            </a:lvl1pPr>
            <a:lvl2pPr marL="571500" indent="-233363" algn="l" defTabSz="457200" rtl="0" eaLnBrk="1" latinLnBrk="0" hangingPunct="1">
              <a:lnSpc>
                <a:spcPct val="90000"/>
              </a:lnSpc>
              <a:spcBef>
                <a:spcPts val="0"/>
              </a:spcBef>
              <a:spcAft>
                <a:spcPts val="400"/>
              </a:spcAft>
              <a:buFont typeface="Arial"/>
              <a:buChar char="–"/>
              <a:defRPr sz="1800" b="0" i="0" kern="1200">
                <a:solidFill>
                  <a:srgbClr val="262626"/>
                </a:solidFill>
                <a:latin typeface="Source Sans Pro" charset="0"/>
                <a:ea typeface="Source Sans Pro" charset="0"/>
                <a:cs typeface="Source Sans Pro" charset="0"/>
              </a:defRPr>
            </a:lvl2pPr>
            <a:lvl3pPr marL="800100" indent="-228600" algn="l" defTabSz="454025" rtl="0" eaLnBrk="1" latinLnBrk="0" hangingPunct="1">
              <a:lnSpc>
                <a:spcPct val="90000"/>
              </a:lnSpc>
              <a:spcBef>
                <a:spcPts val="0"/>
              </a:spcBef>
              <a:spcAft>
                <a:spcPts val="400"/>
              </a:spcAft>
              <a:buSzPct val="80000"/>
              <a:buFont typeface="Arial"/>
              <a:buChar char="•"/>
              <a:defRPr sz="1800" b="0" i="0" kern="1200">
                <a:solidFill>
                  <a:srgbClr val="262626"/>
                </a:solidFill>
                <a:latin typeface="Source Sans Pro" charset="0"/>
                <a:ea typeface="Source Sans Pro" charset="0"/>
                <a:cs typeface="Source Sans Pro"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PubMed</a:t>
            </a:r>
          </a:p>
          <a:p>
            <a:pPr marL="0" indent="0">
              <a:buFont typeface="Arial"/>
              <a:buNone/>
            </a:pPr>
            <a:r>
              <a:rPr lang="en-US" dirty="0"/>
              <a:t>((((</a:t>
            </a:r>
            <a:r>
              <a:rPr lang="en-US" dirty="0" err="1"/>
              <a:t>nurs</a:t>
            </a:r>
            <a:r>
              <a:rPr lang="en-US" dirty="0"/>
              <a:t>*[</a:t>
            </a:r>
            <a:r>
              <a:rPr lang="en-US" dirty="0" err="1"/>
              <a:t>tiab</a:t>
            </a:r>
            <a:r>
              <a:rPr lang="en-US" dirty="0"/>
              <a:t>]) OR "Nurses"[Mesh])) AND ((((health knowledge OR health attitude* OR health practice* OR attitude to computer*[</a:t>
            </a:r>
            <a:r>
              <a:rPr lang="en-US" dirty="0" err="1"/>
              <a:t>tiab</a:t>
            </a:r>
            <a:r>
              <a:rPr lang="en-US" dirty="0"/>
              <a:t>]))) OR (("Health Knowledge, Attitudes, Practice"[Mesh]) OR "Attitude to Computers"[Mesh]))) AND ((((EHR[Title/Abstract] OR electronic health record*[Title/Abstract] OR electronic medical record*[Title/Abstract]))) OR "Electronic Health Records"[Mesh])</a:t>
            </a:r>
          </a:p>
        </p:txBody>
      </p:sp>
      <p:sp>
        <p:nvSpPr>
          <p:cNvPr id="7" name="Title 1">
            <a:extLst>
              <a:ext uri="{FF2B5EF4-FFF2-40B4-BE49-F238E27FC236}">
                <a16:creationId xmlns:a16="http://schemas.microsoft.com/office/drawing/2014/main" id="{A499C4A0-DC40-F845-A2F8-5403BACB7D51}"/>
              </a:ext>
            </a:extLst>
          </p:cNvPr>
          <p:cNvSpPr txBox="1">
            <a:spLocks/>
          </p:cNvSpPr>
          <p:nvPr/>
        </p:nvSpPr>
        <p:spPr>
          <a:xfrm>
            <a:off x="369195" y="1783957"/>
            <a:ext cx="6400800" cy="543739"/>
          </a:xfrm>
          <a:prstGeom prst="rect">
            <a:avLst/>
          </a:prstGeom>
        </p:spPr>
        <p:txBody>
          <a:bodyPr vert="horz" wrap="square" lIns="91440" tIns="45720" rIns="91440" bIns="45720" rtlCol="0" anchor="b" anchorCtr="0">
            <a:spAutoFit/>
          </a:bodyPr>
          <a:lstStyle>
            <a:lvl1pPr algn="l" defTabSz="457200" rtl="0" eaLnBrk="1" latinLnBrk="0" hangingPunct="1">
              <a:lnSpc>
                <a:spcPct val="90000"/>
              </a:lnSpc>
              <a:spcBef>
                <a:spcPct val="0"/>
              </a:spcBef>
              <a:buNone/>
              <a:defRPr sz="3200" b="0" i="0" kern="1200">
                <a:solidFill>
                  <a:schemeClr val="accent1"/>
                </a:solidFill>
                <a:latin typeface="Source Sans Pro" charset="0"/>
                <a:ea typeface="Source Sans Pro" charset="0"/>
                <a:cs typeface="Source Sans Pro" charset="0"/>
              </a:defRPr>
            </a:lvl1pPr>
          </a:lstStyle>
          <a:p>
            <a:r>
              <a:rPr lang="en-US" dirty="0"/>
              <a:t>Database Syntax Example</a:t>
            </a:r>
          </a:p>
        </p:txBody>
      </p:sp>
    </p:spTree>
    <p:extLst>
      <p:ext uri="{BB962C8B-B14F-4D97-AF65-F5344CB8AC3E}">
        <p14:creationId xmlns:p14="http://schemas.microsoft.com/office/powerpoint/2010/main" val="4088441632"/>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53AD-25C8-EC41-8221-55FA72CA15C0}"/>
              </a:ext>
            </a:extLst>
          </p:cNvPr>
          <p:cNvSpPr>
            <a:spLocks noGrp="1"/>
          </p:cNvSpPr>
          <p:nvPr>
            <p:ph type="ctrTitle"/>
          </p:nvPr>
        </p:nvSpPr>
        <p:spPr>
          <a:xfrm>
            <a:off x="1143000" y="877749"/>
            <a:ext cx="6858000" cy="1754326"/>
          </a:xfrm>
        </p:spPr>
        <p:txBody>
          <a:bodyPr/>
          <a:lstStyle/>
          <a:p>
            <a:r>
              <a:rPr lang="en-US" dirty="0"/>
              <a:t>Who is the nursing librarian?</a:t>
            </a:r>
          </a:p>
        </p:txBody>
      </p:sp>
    </p:spTree>
    <p:extLst>
      <p:ext uri="{BB962C8B-B14F-4D97-AF65-F5344CB8AC3E}">
        <p14:creationId xmlns:p14="http://schemas.microsoft.com/office/powerpoint/2010/main" val="1049063172"/>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655"/>
            <a:ext cx="6400800" cy="535531"/>
          </a:xfrm>
        </p:spPr>
        <p:txBody>
          <a:bodyPr/>
          <a:lstStyle/>
          <a:p>
            <a:r>
              <a:rPr lang="en-US" dirty="0"/>
              <a:t>Start at Nursing SHC Portal</a:t>
            </a:r>
          </a:p>
        </p:txBody>
      </p:sp>
      <p:sp>
        <p:nvSpPr>
          <p:cNvPr id="3" name="Text Placeholder 2"/>
          <p:cNvSpPr>
            <a:spLocks noGrp="1"/>
          </p:cNvSpPr>
          <p:nvPr>
            <p:ph type="body" sz="quarter" idx="10"/>
          </p:nvPr>
        </p:nvSpPr>
        <p:spPr>
          <a:xfrm>
            <a:off x="592428" y="1190262"/>
            <a:ext cx="4327302" cy="2692717"/>
          </a:xfrm>
        </p:spPr>
        <p:txBody>
          <a:bodyPr>
            <a:normAutofit/>
          </a:bodyPr>
          <a:lstStyle/>
          <a:p>
            <a:pPr>
              <a:spcAft>
                <a:spcPts val="1000"/>
              </a:spcAft>
            </a:pPr>
            <a:r>
              <a:rPr lang="en-US" sz="2800" dirty="0">
                <a:hlinkClick r:id="rId2"/>
              </a:rPr>
              <a:t>http://lane.stanford.edu/portals/SHC-nursing.html</a:t>
            </a:r>
            <a:endParaRPr lang="en-US" sz="2600" dirty="0">
              <a:solidFill>
                <a:srgbClr val="000000"/>
              </a:solidFill>
              <a:latin typeface="Source Sans Pro" charset="0"/>
              <a:ea typeface="Source Sans Pro" charset="0"/>
              <a:cs typeface="Source Sans Pro" charset="0"/>
            </a:endParaRPr>
          </a:p>
          <a:p>
            <a:pPr>
              <a:spcAft>
                <a:spcPts val="1000"/>
              </a:spcAft>
            </a:pPr>
            <a:r>
              <a:rPr lang="en-US" sz="2600" dirty="0">
                <a:solidFill>
                  <a:srgbClr val="000000"/>
                </a:solidFill>
                <a:latin typeface="Source Sans Pro" charset="0"/>
                <a:ea typeface="Source Sans Pro" charset="0"/>
                <a:cs typeface="Source Sans Pro" charset="0"/>
              </a:rPr>
              <a:t>Select appropriate database from the databases column</a:t>
            </a:r>
          </a:p>
        </p:txBody>
      </p:sp>
      <p:pic>
        <p:nvPicPr>
          <p:cNvPr id="4" name="Picture 3">
            <a:extLst>
              <a:ext uri="{FF2B5EF4-FFF2-40B4-BE49-F238E27FC236}">
                <a16:creationId xmlns:a16="http://schemas.microsoft.com/office/drawing/2014/main" id="{EDD46DC9-DF22-7740-B127-C3379742842E}"/>
              </a:ext>
            </a:extLst>
          </p:cNvPr>
          <p:cNvPicPr>
            <a:picLocks noChangeAspect="1"/>
          </p:cNvPicPr>
          <p:nvPr/>
        </p:nvPicPr>
        <p:blipFill>
          <a:blip r:embed="rId3"/>
          <a:stretch>
            <a:fillRect/>
          </a:stretch>
        </p:blipFill>
        <p:spPr>
          <a:xfrm>
            <a:off x="5440757" y="1080792"/>
            <a:ext cx="2294948" cy="3082880"/>
          </a:xfrm>
          <a:prstGeom prst="rect">
            <a:avLst/>
          </a:prstGeom>
        </p:spPr>
      </p:pic>
    </p:spTree>
    <p:extLst>
      <p:ext uri="{BB962C8B-B14F-4D97-AF65-F5344CB8AC3E}">
        <p14:creationId xmlns:p14="http://schemas.microsoft.com/office/powerpoint/2010/main" val="27078483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7F86-5A4A-1440-A85E-7B43836C2698}"/>
              </a:ext>
            </a:extLst>
          </p:cNvPr>
          <p:cNvSpPr>
            <a:spLocks noGrp="1"/>
          </p:cNvSpPr>
          <p:nvPr>
            <p:ph type="title"/>
          </p:nvPr>
        </p:nvSpPr>
        <p:spPr/>
        <p:txBody>
          <a:bodyPr/>
          <a:lstStyle/>
          <a:p>
            <a:r>
              <a:rPr lang="en-US" dirty="0"/>
              <a:t>PubMed</a:t>
            </a:r>
          </a:p>
        </p:txBody>
      </p:sp>
      <p:sp>
        <p:nvSpPr>
          <p:cNvPr id="3" name="Text Placeholder 2">
            <a:extLst>
              <a:ext uri="{FF2B5EF4-FFF2-40B4-BE49-F238E27FC236}">
                <a16:creationId xmlns:a16="http://schemas.microsoft.com/office/drawing/2014/main" id="{7DFCD06C-6F66-1544-8056-8EDF4C654B52}"/>
              </a:ext>
            </a:extLst>
          </p:cNvPr>
          <p:cNvSpPr>
            <a:spLocks noGrp="1"/>
          </p:cNvSpPr>
          <p:nvPr>
            <p:ph type="body" sz="quarter" idx="10"/>
          </p:nvPr>
        </p:nvSpPr>
        <p:spPr>
          <a:xfrm>
            <a:off x="304800" y="898571"/>
            <a:ext cx="8534400" cy="469788"/>
          </a:xfrm>
        </p:spPr>
        <p:txBody>
          <a:bodyPr/>
          <a:lstStyle/>
          <a:p>
            <a:r>
              <a:rPr lang="en-US" dirty="0"/>
              <a:t>Copy and paste the syntax from the email into the search bar</a:t>
            </a:r>
          </a:p>
        </p:txBody>
      </p:sp>
      <p:pic>
        <p:nvPicPr>
          <p:cNvPr id="4" name="Picture 3">
            <a:extLst>
              <a:ext uri="{FF2B5EF4-FFF2-40B4-BE49-F238E27FC236}">
                <a16:creationId xmlns:a16="http://schemas.microsoft.com/office/drawing/2014/main" id="{C2910F3C-CAC6-EE4F-BE1D-39A288E683F5}"/>
              </a:ext>
            </a:extLst>
          </p:cNvPr>
          <p:cNvPicPr>
            <a:picLocks noChangeAspect="1"/>
          </p:cNvPicPr>
          <p:nvPr/>
        </p:nvPicPr>
        <p:blipFill>
          <a:blip r:embed="rId2"/>
          <a:stretch>
            <a:fillRect/>
          </a:stretch>
        </p:blipFill>
        <p:spPr>
          <a:xfrm>
            <a:off x="376842" y="1764020"/>
            <a:ext cx="6889804" cy="2767501"/>
          </a:xfrm>
          <a:prstGeom prst="rect">
            <a:avLst/>
          </a:prstGeom>
        </p:spPr>
      </p:pic>
      <p:sp>
        <p:nvSpPr>
          <p:cNvPr id="5" name="Text Placeholder 2">
            <a:extLst>
              <a:ext uri="{FF2B5EF4-FFF2-40B4-BE49-F238E27FC236}">
                <a16:creationId xmlns:a16="http://schemas.microsoft.com/office/drawing/2014/main" id="{4D4257B7-129D-0A4A-9744-F8FB76EBF4B2}"/>
              </a:ext>
            </a:extLst>
          </p:cNvPr>
          <p:cNvSpPr txBox="1">
            <a:spLocks/>
          </p:cNvSpPr>
          <p:nvPr/>
        </p:nvSpPr>
        <p:spPr>
          <a:xfrm>
            <a:off x="304800" y="1294232"/>
            <a:ext cx="8534400" cy="469788"/>
          </a:xfrm>
          <a:prstGeom prst="rect">
            <a:avLst/>
          </a:prstGeom>
        </p:spPr>
        <p:txBody>
          <a:bodyPr vert="horz" lIns="91440" tIns="45720" rIns="91440" bIns="45720" rtlCol="0">
            <a:norm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b="0" i="0" kern="1200">
                <a:solidFill>
                  <a:srgbClr val="262626"/>
                </a:solidFill>
                <a:latin typeface="Source Sans Pro" charset="0"/>
                <a:ea typeface="Source Sans Pro" charset="0"/>
                <a:cs typeface="Source Sans Pro" charset="0"/>
              </a:defRPr>
            </a:lvl1pPr>
            <a:lvl2pPr marL="571500" indent="-233363" algn="l" defTabSz="457200" rtl="0" eaLnBrk="1" latinLnBrk="0" hangingPunct="1">
              <a:lnSpc>
                <a:spcPct val="90000"/>
              </a:lnSpc>
              <a:spcBef>
                <a:spcPts val="0"/>
              </a:spcBef>
              <a:spcAft>
                <a:spcPts val="400"/>
              </a:spcAft>
              <a:buFont typeface="Arial"/>
              <a:buChar char="–"/>
              <a:defRPr sz="1800" b="0" i="0" kern="1200">
                <a:solidFill>
                  <a:srgbClr val="262626"/>
                </a:solidFill>
                <a:latin typeface="Source Sans Pro" charset="0"/>
                <a:ea typeface="Source Sans Pro" charset="0"/>
                <a:cs typeface="Source Sans Pro" charset="0"/>
              </a:defRPr>
            </a:lvl2pPr>
            <a:lvl3pPr marL="800100" indent="-228600" algn="l" defTabSz="454025" rtl="0" eaLnBrk="1" latinLnBrk="0" hangingPunct="1">
              <a:lnSpc>
                <a:spcPct val="90000"/>
              </a:lnSpc>
              <a:spcBef>
                <a:spcPts val="0"/>
              </a:spcBef>
              <a:spcAft>
                <a:spcPts val="400"/>
              </a:spcAft>
              <a:buSzPct val="80000"/>
              <a:buFont typeface="Arial"/>
              <a:buChar char="•"/>
              <a:defRPr sz="1800" b="0" i="0" kern="1200">
                <a:solidFill>
                  <a:srgbClr val="262626"/>
                </a:solidFill>
                <a:latin typeface="Source Sans Pro" charset="0"/>
                <a:ea typeface="Source Sans Pro" charset="0"/>
                <a:cs typeface="Source Sans Pro"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Hit the search button</a:t>
            </a:r>
          </a:p>
        </p:txBody>
      </p:sp>
    </p:spTree>
    <p:extLst>
      <p:ext uri="{BB962C8B-B14F-4D97-AF65-F5344CB8AC3E}">
        <p14:creationId xmlns:p14="http://schemas.microsoft.com/office/powerpoint/2010/main" val="218740178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88CA-BC3D-7A47-916F-3E2DD55B84A6}"/>
              </a:ext>
            </a:extLst>
          </p:cNvPr>
          <p:cNvSpPr>
            <a:spLocks noGrp="1"/>
          </p:cNvSpPr>
          <p:nvPr>
            <p:ph type="title"/>
          </p:nvPr>
        </p:nvSpPr>
        <p:spPr/>
        <p:txBody>
          <a:bodyPr/>
          <a:lstStyle/>
          <a:p>
            <a:r>
              <a:rPr lang="en-US" dirty="0"/>
              <a:t>You will then see the results </a:t>
            </a:r>
          </a:p>
        </p:txBody>
      </p:sp>
      <p:pic>
        <p:nvPicPr>
          <p:cNvPr id="5" name="Picture 4">
            <a:extLst>
              <a:ext uri="{FF2B5EF4-FFF2-40B4-BE49-F238E27FC236}">
                <a16:creationId xmlns:a16="http://schemas.microsoft.com/office/drawing/2014/main" id="{B35E7161-ABB3-9743-B39E-371C970DE0A8}"/>
              </a:ext>
            </a:extLst>
          </p:cNvPr>
          <p:cNvPicPr>
            <a:picLocks noChangeAspect="1"/>
          </p:cNvPicPr>
          <p:nvPr/>
        </p:nvPicPr>
        <p:blipFill>
          <a:blip r:embed="rId2"/>
          <a:stretch>
            <a:fillRect/>
          </a:stretch>
        </p:blipFill>
        <p:spPr>
          <a:xfrm>
            <a:off x="743461" y="946826"/>
            <a:ext cx="5962139" cy="3269861"/>
          </a:xfrm>
          <a:prstGeom prst="rect">
            <a:avLst/>
          </a:prstGeom>
        </p:spPr>
      </p:pic>
    </p:spTree>
    <p:extLst>
      <p:ext uri="{BB962C8B-B14F-4D97-AF65-F5344CB8AC3E}">
        <p14:creationId xmlns:p14="http://schemas.microsoft.com/office/powerpoint/2010/main" val="3752894753"/>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9E59-9666-9D4E-8E0A-5F9D2F06EF73}"/>
              </a:ext>
            </a:extLst>
          </p:cNvPr>
          <p:cNvSpPr>
            <a:spLocks noGrp="1"/>
          </p:cNvSpPr>
          <p:nvPr>
            <p:ph type="title"/>
          </p:nvPr>
        </p:nvSpPr>
        <p:spPr>
          <a:xfrm>
            <a:off x="304800" y="-138543"/>
            <a:ext cx="8262026" cy="978729"/>
          </a:xfrm>
        </p:spPr>
        <p:txBody>
          <a:bodyPr/>
          <a:lstStyle/>
          <a:p>
            <a:r>
              <a:rPr lang="en-US" dirty="0"/>
              <a:t>Change the Format from Summary to Abstract</a:t>
            </a:r>
          </a:p>
        </p:txBody>
      </p:sp>
      <p:sp>
        <p:nvSpPr>
          <p:cNvPr id="3" name="Text Placeholder 2">
            <a:extLst>
              <a:ext uri="{FF2B5EF4-FFF2-40B4-BE49-F238E27FC236}">
                <a16:creationId xmlns:a16="http://schemas.microsoft.com/office/drawing/2014/main" id="{B0902BBA-F6A5-834A-B4EF-727E4CA480AF}"/>
              </a:ext>
            </a:extLst>
          </p:cNvPr>
          <p:cNvSpPr>
            <a:spLocks noGrp="1"/>
          </p:cNvSpPr>
          <p:nvPr>
            <p:ph type="body" sz="quarter" idx="10"/>
          </p:nvPr>
        </p:nvSpPr>
        <p:spPr>
          <a:xfrm>
            <a:off x="304800" y="894048"/>
            <a:ext cx="8534400" cy="2080971"/>
          </a:xfrm>
        </p:spPr>
        <p:txBody>
          <a:bodyPr/>
          <a:lstStyle/>
          <a:p>
            <a:r>
              <a:rPr lang="en-US" dirty="0"/>
              <a:t>In the upper left hand corner, above the words </a:t>
            </a:r>
            <a:r>
              <a:rPr lang="en-US" i="1" dirty="0"/>
              <a:t>search result</a:t>
            </a:r>
            <a:r>
              <a:rPr lang="en-US" dirty="0"/>
              <a:t>, is the Format field.</a:t>
            </a:r>
          </a:p>
          <a:p>
            <a:r>
              <a:rPr lang="en-US" dirty="0"/>
              <a:t>Click on the small blue arrow to the right of the word summary.  A drop down menu should appear.</a:t>
            </a:r>
          </a:p>
          <a:p>
            <a:r>
              <a:rPr lang="en-US" dirty="0"/>
              <a:t>Select Abstract (do not select the Abstract (Text))</a:t>
            </a:r>
          </a:p>
          <a:p>
            <a:r>
              <a:rPr lang="en-US" dirty="0"/>
              <a:t>This will change the view of your results</a:t>
            </a:r>
          </a:p>
        </p:txBody>
      </p:sp>
      <p:pic>
        <p:nvPicPr>
          <p:cNvPr id="4" name="Picture 3">
            <a:extLst>
              <a:ext uri="{FF2B5EF4-FFF2-40B4-BE49-F238E27FC236}">
                <a16:creationId xmlns:a16="http://schemas.microsoft.com/office/drawing/2014/main" id="{A756ACAC-7FBB-F349-A564-114E87F11C54}"/>
              </a:ext>
            </a:extLst>
          </p:cNvPr>
          <p:cNvPicPr>
            <a:picLocks noChangeAspect="1"/>
          </p:cNvPicPr>
          <p:nvPr/>
        </p:nvPicPr>
        <p:blipFill rotWithShape="1">
          <a:blip r:embed="rId2"/>
          <a:srcRect l="18662" r="19437"/>
          <a:stretch/>
        </p:blipFill>
        <p:spPr>
          <a:xfrm>
            <a:off x="747393" y="3152843"/>
            <a:ext cx="1738229" cy="1541508"/>
          </a:xfrm>
          <a:prstGeom prst="rect">
            <a:avLst/>
          </a:prstGeom>
        </p:spPr>
      </p:pic>
      <p:pic>
        <p:nvPicPr>
          <p:cNvPr id="7" name="Picture 6">
            <a:extLst>
              <a:ext uri="{FF2B5EF4-FFF2-40B4-BE49-F238E27FC236}">
                <a16:creationId xmlns:a16="http://schemas.microsoft.com/office/drawing/2014/main" id="{BA6FF29D-6472-B94D-8C3B-D97CC90129CE}"/>
              </a:ext>
            </a:extLst>
          </p:cNvPr>
          <p:cNvPicPr>
            <a:picLocks noChangeAspect="1"/>
          </p:cNvPicPr>
          <p:nvPr/>
        </p:nvPicPr>
        <p:blipFill rotWithShape="1">
          <a:blip r:embed="rId3"/>
          <a:srcRect r="25512"/>
          <a:stretch/>
        </p:blipFill>
        <p:spPr>
          <a:xfrm>
            <a:off x="3045183" y="3335629"/>
            <a:ext cx="2647280" cy="935772"/>
          </a:xfrm>
          <a:prstGeom prst="rect">
            <a:avLst/>
          </a:prstGeom>
        </p:spPr>
      </p:pic>
      <p:pic>
        <p:nvPicPr>
          <p:cNvPr id="8" name="Picture 7">
            <a:extLst>
              <a:ext uri="{FF2B5EF4-FFF2-40B4-BE49-F238E27FC236}">
                <a16:creationId xmlns:a16="http://schemas.microsoft.com/office/drawing/2014/main" id="{03F9F4EC-76CE-F048-BB78-718CC6696C34}"/>
              </a:ext>
            </a:extLst>
          </p:cNvPr>
          <p:cNvPicPr>
            <a:picLocks noChangeAspect="1"/>
          </p:cNvPicPr>
          <p:nvPr/>
        </p:nvPicPr>
        <p:blipFill rotWithShape="1">
          <a:blip r:embed="rId4"/>
          <a:srcRect l="19014" r="19366"/>
          <a:stretch/>
        </p:blipFill>
        <p:spPr>
          <a:xfrm>
            <a:off x="6439436" y="2846950"/>
            <a:ext cx="1783723" cy="1589085"/>
          </a:xfrm>
          <a:prstGeom prst="rect">
            <a:avLst/>
          </a:prstGeom>
        </p:spPr>
      </p:pic>
    </p:spTree>
    <p:extLst>
      <p:ext uri="{BB962C8B-B14F-4D97-AF65-F5344CB8AC3E}">
        <p14:creationId xmlns:p14="http://schemas.microsoft.com/office/powerpoint/2010/main" val="217996627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6A8AD-648D-2345-BA91-95F2F88B216C}"/>
              </a:ext>
            </a:extLst>
          </p:cNvPr>
          <p:cNvSpPr>
            <a:spLocks noGrp="1"/>
          </p:cNvSpPr>
          <p:nvPr>
            <p:ph type="title"/>
          </p:nvPr>
        </p:nvSpPr>
        <p:spPr>
          <a:xfrm>
            <a:off x="304800" y="-138543"/>
            <a:ext cx="8014952" cy="978729"/>
          </a:xfrm>
        </p:spPr>
        <p:txBody>
          <a:bodyPr/>
          <a:lstStyle/>
          <a:p>
            <a:r>
              <a:rPr lang="en-US" dirty="0"/>
              <a:t>Database Syntax Example for CINAHL</a:t>
            </a:r>
          </a:p>
        </p:txBody>
      </p:sp>
      <p:sp>
        <p:nvSpPr>
          <p:cNvPr id="3" name="Text Placeholder 2">
            <a:extLst>
              <a:ext uri="{FF2B5EF4-FFF2-40B4-BE49-F238E27FC236}">
                <a16:creationId xmlns:a16="http://schemas.microsoft.com/office/drawing/2014/main" id="{9D87751E-6AB3-4944-BE19-AFE279822A95}"/>
              </a:ext>
            </a:extLst>
          </p:cNvPr>
          <p:cNvSpPr>
            <a:spLocks noGrp="1"/>
          </p:cNvSpPr>
          <p:nvPr>
            <p:ph type="body" sz="quarter" idx="10"/>
          </p:nvPr>
        </p:nvSpPr>
        <p:spPr/>
        <p:txBody>
          <a:bodyPr/>
          <a:lstStyle/>
          <a:p>
            <a:pPr marL="0" indent="0">
              <a:buNone/>
            </a:pPr>
            <a:r>
              <a:rPr lang="en-US" dirty="0"/>
              <a:t>(TI </a:t>
            </a:r>
            <a:r>
              <a:rPr lang="en-US" dirty="0" err="1"/>
              <a:t>nurs</a:t>
            </a:r>
            <a:r>
              <a:rPr lang="en-US" dirty="0"/>
              <a:t>* OR AB </a:t>
            </a:r>
            <a:r>
              <a:rPr lang="en-US" dirty="0" err="1"/>
              <a:t>nurs</a:t>
            </a:r>
            <a:r>
              <a:rPr lang="en-US" dirty="0"/>
              <a:t>* OR (MH "Nurses+")) AND (</a:t>
            </a:r>
            <a:r>
              <a:rPr lang="en-US" dirty="0">
                <a:latin typeface="Source Sans Pro" panose="020B0503030403020204" pitchFamily="34" charset="77"/>
              </a:rPr>
              <a:t>(</a:t>
            </a:r>
            <a:r>
              <a:rPr lang="en-US" dirty="0">
                <a:solidFill>
                  <a:srgbClr val="333333"/>
                </a:solidFill>
                <a:latin typeface="Source Sans Pro" panose="020B0503030403020204" pitchFamily="34" charset="77"/>
              </a:rPr>
              <a:t>TI ( attitude to computer* OR health practice* OR health attitude* OR health knowledge ) OR AB ( attitude to computer* OR health practice* OR health attitude* OR health knowledge) OR </a:t>
            </a:r>
            <a:r>
              <a:rPr lang="en-US" dirty="0"/>
              <a:t>(MH "Health Knowledge") OR (MH "Attitude to Health+") OR (MH "Attitude to Computers")) AND ((TI ( EHR OR electronic medical record* OR electronic health record* ) OR AB ( EHR OR electronic medical record* OR electronic health record* )) OR (MH "Electronic Health Records") OR (MH "Patient Record Systems+"))</a:t>
            </a:r>
            <a:r>
              <a:rPr lang="en-US" dirty="0">
                <a:solidFill>
                  <a:srgbClr val="333333"/>
                </a:solidFill>
                <a:latin typeface="Source Sans Pro" panose="020B0503030403020204" pitchFamily="34" charset="77"/>
              </a:rPr>
              <a:t> </a:t>
            </a:r>
            <a:endParaRPr lang="en-US" dirty="0"/>
          </a:p>
        </p:txBody>
      </p:sp>
    </p:spTree>
    <p:extLst>
      <p:ext uri="{BB962C8B-B14F-4D97-AF65-F5344CB8AC3E}">
        <p14:creationId xmlns:p14="http://schemas.microsoft.com/office/powerpoint/2010/main" val="35704936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2E1C-A381-F247-83B4-E4CF93E49C0A}"/>
              </a:ext>
            </a:extLst>
          </p:cNvPr>
          <p:cNvSpPr>
            <a:spLocks noGrp="1"/>
          </p:cNvSpPr>
          <p:nvPr>
            <p:ph type="title"/>
          </p:nvPr>
        </p:nvSpPr>
        <p:spPr>
          <a:xfrm>
            <a:off x="304800" y="-146789"/>
            <a:ext cx="7763814" cy="978729"/>
          </a:xfrm>
        </p:spPr>
        <p:txBody>
          <a:bodyPr/>
          <a:lstStyle/>
          <a:p>
            <a:r>
              <a:rPr lang="en-US" dirty="0"/>
              <a:t>Go into CINAHL from SHC Nursing Portal </a:t>
            </a:r>
          </a:p>
        </p:txBody>
      </p:sp>
      <p:pic>
        <p:nvPicPr>
          <p:cNvPr id="3" name="Picture 2">
            <a:extLst>
              <a:ext uri="{FF2B5EF4-FFF2-40B4-BE49-F238E27FC236}">
                <a16:creationId xmlns:a16="http://schemas.microsoft.com/office/drawing/2014/main" id="{2847D110-B5D2-844D-ACD4-234E66BA75D1}"/>
              </a:ext>
            </a:extLst>
          </p:cNvPr>
          <p:cNvPicPr>
            <a:picLocks noChangeAspect="1"/>
          </p:cNvPicPr>
          <p:nvPr/>
        </p:nvPicPr>
        <p:blipFill>
          <a:blip r:embed="rId2"/>
          <a:stretch>
            <a:fillRect/>
          </a:stretch>
        </p:blipFill>
        <p:spPr>
          <a:xfrm>
            <a:off x="416306" y="1062507"/>
            <a:ext cx="6486769" cy="3287305"/>
          </a:xfrm>
          <a:prstGeom prst="rect">
            <a:avLst/>
          </a:prstGeom>
        </p:spPr>
      </p:pic>
    </p:spTree>
    <p:extLst>
      <p:ext uri="{BB962C8B-B14F-4D97-AF65-F5344CB8AC3E}">
        <p14:creationId xmlns:p14="http://schemas.microsoft.com/office/powerpoint/2010/main" val="315760184"/>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FC9D-C0CE-DB4E-8915-39CCE15DDFFE}"/>
              </a:ext>
            </a:extLst>
          </p:cNvPr>
          <p:cNvSpPr>
            <a:spLocks noGrp="1"/>
          </p:cNvSpPr>
          <p:nvPr>
            <p:ph type="title"/>
          </p:nvPr>
        </p:nvSpPr>
        <p:spPr/>
        <p:txBody>
          <a:bodyPr/>
          <a:lstStyle/>
          <a:p>
            <a:r>
              <a:rPr lang="en-US" dirty="0"/>
              <a:t>Copy and Paste Syntax</a:t>
            </a:r>
          </a:p>
        </p:txBody>
      </p:sp>
      <p:pic>
        <p:nvPicPr>
          <p:cNvPr id="3" name="Picture 2">
            <a:extLst>
              <a:ext uri="{FF2B5EF4-FFF2-40B4-BE49-F238E27FC236}">
                <a16:creationId xmlns:a16="http://schemas.microsoft.com/office/drawing/2014/main" id="{ABDD76A8-558B-564C-9CD9-05134DCF17CF}"/>
              </a:ext>
            </a:extLst>
          </p:cNvPr>
          <p:cNvPicPr>
            <a:picLocks noChangeAspect="1"/>
          </p:cNvPicPr>
          <p:nvPr/>
        </p:nvPicPr>
        <p:blipFill>
          <a:blip r:embed="rId2"/>
          <a:stretch>
            <a:fillRect/>
          </a:stretch>
        </p:blipFill>
        <p:spPr>
          <a:xfrm>
            <a:off x="436826" y="2080554"/>
            <a:ext cx="7443989" cy="1811027"/>
          </a:xfrm>
          <a:prstGeom prst="rect">
            <a:avLst/>
          </a:prstGeom>
        </p:spPr>
      </p:pic>
      <p:sp>
        <p:nvSpPr>
          <p:cNvPr id="4" name="Text Placeholder 2">
            <a:extLst>
              <a:ext uri="{FF2B5EF4-FFF2-40B4-BE49-F238E27FC236}">
                <a16:creationId xmlns:a16="http://schemas.microsoft.com/office/drawing/2014/main" id="{90809E16-5072-E244-86F5-F628FAA3F42E}"/>
              </a:ext>
            </a:extLst>
          </p:cNvPr>
          <p:cNvSpPr txBox="1">
            <a:spLocks/>
          </p:cNvSpPr>
          <p:nvPr/>
        </p:nvSpPr>
        <p:spPr>
          <a:xfrm>
            <a:off x="304800" y="894048"/>
            <a:ext cx="8534400" cy="208097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Source Sans Pro" panose="020B0503030403020204" pitchFamily="34" charset="77"/>
              </a:rPr>
              <a:t>You do not have to select a field since the field tags will already be applied in the syntax.</a:t>
            </a:r>
          </a:p>
          <a:p>
            <a:pPr marL="285750" indent="-285750">
              <a:buFont typeface="Arial" panose="020B0604020202020204" pitchFamily="34" charset="0"/>
              <a:buChar char="•"/>
            </a:pPr>
            <a:r>
              <a:rPr lang="en-US" dirty="0">
                <a:latin typeface="Source Sans Pro" panose="020B0503030403020204" pitchFamily="34" charset="77"/>
              </a:rPr>
              <a:t>Click on the search button.</a:t>
            </a:r>
          </a:p>
        </p:txBody>
      </p:sp>
    </p:spTree>
    <p:extLst>
      <p:ext uri="{BB962C8B-B14F-4D97-AF65-F5344CB8AC3E}">
        <p14:creationId xmlns:p14="http://schemas.microsoft.com/office/powerpoint/2010/main" val="128210647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1EC-7CFF-DF4C-B5E8-958FF8A1E8F0}"/>
              </a:ext>
            </a:extLst>
          </p:cNvPr>
          <p:cNvSpPr>
            <a:spLocks noGrp="1"/>
          </p:cNvSpPr>
          <p:nvPr>
            <p:ph type="title"/>
          </p:nvPr>
        </p:nvSpPr>
        <p:spPr>
          <a:xfrm>
            <a:off x="304800" y="-146789"/>
            <a:ext cx="7422524" cy="978729"/>
          </a:xfrm>
        </p:spPr>
        <p:txBody>
          <a:bodyPr/>
          <a:lstStyle/>
          <a:p>
            <a:r>
              <a:rPr lang="en-US" dirty="0"/>
              <a:t>CINAHL Results with Full Text Button</a:t>
            </a:r>
          </a:p>
        </p:txBody>
      </p:sp>
      <p:pic>
        <p:nvPicPr>
          <p:cNvPr id="3" name="Picture 2">
            <a:extLst>
              <a:ext uri="{FF2B5EF4-FFF2-40B4-BE49-F238E27FC236}">
                <a16:creationId xmlns:a16="http://schemas.microsoft.com/office/drawing/2014/main" id="{92BE3C27-FB40-5045-8D47-C6E9489AB01D}"/>
              </a:ext>
            </a:extLst>
          </p:cNvPr>
          <p:cNvPicPr>
            <a:picLocks noChangeAspect="1"/>
          </p:cNvPicPr>
          <p:nvPr/>
        </p:nvPicPr>
        <p:blipFill>
          <a:blip r:embed="rId2"/>
          <a:stretch>
            <a:fillRect/>
          </a:stretch>
        </p:blipFill>
        <p:spPr>
          <a:xfrm>
            <a:off x="304800" y="831940"/>
            <a:ext cx="7308728" cy="3703850"/>
          </a:xfrm>
          <a:prstGeom prst="rect">
            <a:avLst/>
          </a:prstGeom>
        </p:spPr>
      </p:pic>
    </p:spTree>
    <p:extLst>
      <p:ext uri="{BB962C8B-B14F-4D97-AF65-F5344CB8AC3E}">
        <p14:creationId xmlns:p14="http://schemas.microsoft.com/office/powerpoint/2010/main" val="1869087462"/>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26D7-D77B-6E40-83A9-6CE6027020AA}"/>
              </a:ext>
            </a:extLst>
          </p:cNvPr>
          <p:cNvSpPr>
            <a:spLocks noGrp="1"/>
          </p:cNvSpPr>
          <p:nvPr>
            <p:ph type="title"/>
          </p:nvPr>
        </p:nvSpPr>
        <p:spPr/>
        <p:txBody>
          <a:bodyPr/>
          <a:lstStyle/>
          <a:p>
            <a:r>
              <a:rPr lang="en-US" dirty="0"/>
              <a:t>Getting full text of the article</a:t>
            </a:r>
          </a:p>
        </p:txBody>
      </p:sp>
      <p:sp>
        <p:nvSpPr>
          <p:cNvPr id="3" name="Text Placeholder 2">
            <a:extLst>
              <a:ext uri="{FF2B5EF4-FFF2-40B4-BE49-F238E27FC236}">
                <a16:creationId xmlns:a16="http://schemas.microsoft.com/office/drawing/2014/main" id="{6BF1F775-8C50-A345-84A0-F389ADD0B2A2}"/>
              </a:ext>
            </a:extLst>
          </p:cNvPr>
          <p:cNvSpPr>
            <a:spLocks noGrp="1"/>
          </p:cNvSpPr>
          <p:nvPr>
            <p:ph type="body" sz="quarter" idx="10"/>
          </p:nvPr>
        </p:nvSpPr>
        <p:spPr/>
        <p:txBody>
          <a:bodyPr>
            <a:normAutofit fontScale="92500" lnSpcReduction="10000"/>
          </a:bodyPr>
          <a:lstStyle/>
          <a:p>
            <a:r>
              <a:rPr lang="en-US" dirty="0"/>
              <a:t>In the abstract view in PubMed and the results view in CINAHL, you will see the Full Text @ Lane Library Stanford button under each article.</a:t>
            </a:r>
          </a:p>
          <a:p>
            <a:pPr lvl="1"/>
            <a:r>
              <a:rPr lang="en-US" dirty="0"/>
              <a:t>IF you do NOT see this button, it means you did not access PubMed or CINAHL through the Lane Medical Library Nursing SHC portal</a:t>
            </a:r>
          </a:p>
          <a:p>
            <a:r>
              <a:rPr lang="en-US" dirty="0"/>
              <a:t>You may also see a publisher full text button too.</a:t>
            </a:r>
          </a:p>
          <a:p>
            <a:r>
              <a:rPr lang="en-US" dirty="0"/>
              <a:t>You can click on any button to get to the full text.  Sometimes the publisher button works and sometimes it doesn’t.  The Full Text @ Lane Library Stanford button will always get you to the full text eventually but there might be more clicks involved.</a:t>
            </a:r>
          </a:p>
          <a:p>
            <a:r>
              <a:rPr lang="en-US" dirty="0"/>
              <a:t>If there is only a Full Text @ Lane Library Stanford button and you do not get to a full text version of the article by clicking through, you can request the article be delivered to you as a PDF using the </a:t>
            </a:r>
            <a:r>
              <a:rPr lang="en-US" dirty="0" err="1"/>
              <a:t>DocXpress</a:t>
            </a:r>
            <a:r>
              <a:rPr lang="en-US" dirty="0"/>
              <a:t> system</a:t>
            </a:r>
          </a:p>
          <a:p>
            <a:pPr marL="338137" lvl="1" indent="0">
              <a:buNone/>
            </a:pPr>
            <a:endParaRPr lang="en-US" dirty="0"/>
          </a:p>
        </p:txBody>
      </p:sp>
      <p:pic>
        <p:nvPicPr>
          <p:cNvPr id="4" name="Picture 3">
            <a:extLst>
              <a:ext uri="{FF2B5EF4-FFF2-40B4-BE49-F238E27FC236}">
                <a16:creationId xmlns:a16="http://schemas.microsoft.com/office/drawing/2014/main" id="{3FC3E8AE-135F-F340-B43B-4889F35B3E8C}"/>
              </a:ext>
            </a:extLst>
          </p:cNvPr>
          <p:cNvPicPr>
            <a:picLocks noChangeAspect="1"/>
          </p:cNvPicPr>
          <p:nvPr/>
        </p:nvPicPr>
        <p:blipFill rotWithShape="1">
          <a:blip r:embed="rId2"/>
          <a:srcRect t="13614" r="6157" b="13968"/>
          <a:stretch/>
        </p:blipFill>
        <p:spPr>
          <a:xfrm>
            <a:off x="6959600" y="1429396"/>
            <a:ext cx="933718" cy="264017"/>
          </a:xfrm>
          <a:prstGeom prst="rect">
            <a:avLst/>
          </a:prstGeom>
        </p:spPr>
      </p:pic>
      <p:pic>
        <p:nvPicPr>
          <p:cNvPr id="5" name="Picture 4">
            <a:extLst>
              <a:ext uri="{FF2B5EF4-FFF2-40B4-BE49-F238E27FC236}">
                <a16:creationId xmlns:a16="http://schemas.microsoft.com/office/drawing/2014/main" id="{7D6B81BF-5404-2948-B309-41403E199439}"/>
              </a:ext>
            </a:extLst>
          </p:cNvPr>
          <p:cNvPicPr>
            <a:picLocks noChangeAspect="1"/>
          </p:cNvPicPr>
          <p:nvPr/>
        </p:nvPicPr>
        <p:blipFill>
          <a:blip r:embed="rId3"/>
          <a:stretch>
            <a:fillRect/>
          </a:stretch>
        </p:blipFill>
        <p:spPr>
          <a:xfrm>
            <a:off x="5988675" y="2215882"/>
            <a:ext cx="1793651" cy="241892"/>
          </a:xfrm>
          <a:prstGeom prst="rect">
            <a:avLst/>
          </a:prstGeom>
        </p:spPr>
      </p:pic>
    </p:spTree>
    <p:extLst>
      <p:ext uri="{BB962C8B-B14F-4D97-AF65-F5344CB8AC3E}">
        <p14:creationId xmlns:p14="http://schemas.microsoft.com/office/powerpoint/2010/main" val="177653080"/>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DF50-D1F7-174B-892F-1787AC8E82AB}"/>
              </a:ext>
            </a:extLst>
          </p:cNvPr>
          <p:cNvSpPr>
            <a:spLocks noGrp="1"/>
          </p:cNvSpPr>
          <p:nvPr>
            <p:ph type="title"/>
          </p:nvPr>
        </p:nvSpPr>
        <p:spPr>
          <a:xfrm>
            <a:off x="336997" y="350854"/>
            <a:ext cx="7860406" cy="978729"/>
          </a:xfrm>
        </p:spPr>
        <p:txBody>
          <a:bodyPr/>
          <a:lstStyle/>
          <a:p>
            <a:r>
              <a:rPr lang="en-US" dirty="0" err="1"/>
              <a:t>DocXpress</a:t>
            </a:r>
            <a:r>
              <a:rPr lang="en-US" dirty="0"/>
              <a:t> </a:t>
            </a:r>
            <a:r>
              <a:rPr lang="en-US" dirty="0">
                <a:hlinkClick r:id="rId2"/>
              </a:rPr>
              <a:t>https://docxpress.stanford.edu</a:t>
            </a:r>
            <a:r>
              <a:rPr lang="en-US" dirty="0"/>
              <a:t> </a:t>
            </a:r>
            <a:br>
              <a:rPr lang="en-US" dirty="0"/>
            </a:br>
            <a:endParaRPr lang="en-US" dirty="0"/>
          </a:p>
        </p:txBody>
      </p:sp>
      <p:pic>
        <p:nvPicPr>
          <p:cNvPr id="6" name="Picture 5">
            <a:extLst>
              <a:ext uri="{FF2B5EF4-FFF2-40B4-BE49-F238E27FC236}">
                <a16:creationId xmlns:a16="http://schemas.microsoft.com/office/drawing/2014/main" id="{F7C120DE-91E6-274D-9706-783DBCB64764}"/>
              </a:ext>
            </a:extLst>
          </p:cNvPr>
          <p:cNvPicPr>
            <a:picLocks noChangeAspect="1"/>
          </p:cNvPicPr>
          <p:nvPr/>
        </p:nvPicPr>
        <p:blipFill>
          <a:blip r:embed="rId3"/>
          <a:stretch>
            <a:fillRect/>
          </a:stretch>
        </p:blipFill>
        <p:spPr>
          <a:xfrm>
            <a:off x="437882" y="1144031"/>
            <a:ext cx="5447714" cy="3102240"/>
          </a:xfrm>
          <a:prstGeom prst="rect">
            <a:avLst/>
          </a:prstGeom>
        </p:spPr>
      </p:pic>
    </p:spTree>
    <p:extLst>
      <p:ext uri="{BB962C8B-B14F-4D97-AF65-F5344CB8AC3E}">
        <p14:creationId xmlns:p14="http://schemas.microsoft.com/office/powerpoint/2010/main" val="327691128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B1A0-F672-A648-9DDC-43CB2979BF9C}"/>
              </a:ext>
            </a:extLst>
          </p:cNvPr>
          <p:cNvSpPr>
            <a:spLocks noGrp="1"/>
          </p:cNvSpPr>
          <p:nvPr>
            <p:ph type="title"/>
          </p:nvPr>
        </p:nvSpPr>
        <p:spPr/>
        <p:txBody>
          <a:bodyPr/>
          <a:lstStyle/>
          <a:p>
            <a:r>
              <a:rPr lang="en-US" dirty="0"/>
              <a:t>Connie Wong, DVM, MLIS</a:t>
            </a:r>
          </a:p>
        </p:txBody>
      </p:sp>
    </p:spTree>
    <p:extLst>
      <p:ext uri="{BB962C8B-B14F-4D97-AF65-F5344CB8AC3E}">
        <p14:creationId xmlns:p14="http://schemas.microsoft.com/office/powerpoint/2010/main" val="2845973842"/>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629B3-3F2E-5941-A42A-44DA58674F24}"/>
              </a:ext>
            </a:extLst>
          </p:cNvPr>
          <p:cNvSpPr>
            <a:spLocks noGrp="1"/>
          </p:cNvSpPr>
          <p:nvPr>
            <p:ph type="title"/>
          </p:nvPr>
        </p:nvSpPr>
        <p:spPr>
          <a:xfrm>
            <a:off x="630238" y="732882"/>
            <a:ext cx="7886700" cy="535531"/>
          </a:xfrm>
        </p:spPr>
        <p:txBody>
          <a:bodyPr/>
          <a:lstStyle/>
          <a:p>
            <a:r>
              <a:rPr lang="en-US" dirty="0" err="1"/>
              <a:t>DocXpress</a:t>
            </a:r>
            <a:endParaRPr lang="en-US" dirty="0"/>
          </a:p>
        </p:txBody>
      </p:sp>
      <p:sp>
        <p:nvSpPr>
          <p:cNvPr id="3" name="Text Placeholder 2">
            <a:extLst>
              <a:ext uri="{FF2B5EF4-FFF2-40B4-BE49-F238E27FC236}">
                <a16:creationId xmlns:a16="http://schemas.microsoft.com/office/drawing/2014/main" id="{84244BE6-B2D5-734C-89A7-A83C05727C09}"/>
              </a:ext>
            </a:extLst>
          </p:cNvPr>
          <p:cNvSpPr>
            <a:spLocks noGrp="1"/>
          </p:cNvSpPr>
          <p:nvPr>
            <p:ph type="body" idx="1"/>
          </p:nvPr>
        </p:nvSpPr>
        <p:spPr/>
        <p:txBody>
          <a:bodyPr>
            <a:normAutofit fontScale="92500" lnSpcReduction="20000"/>
          </a:bodyPr>
          <a:lstStyle/>
          <a:p>
            <a:r>
              <a:rPr lang="en-US" dirty="0"/>
              <a:t>If first time using, select Register option.</a:t>
            </a:r>
          </a:p>
        </p:txBody>
      </p:sp>
      <p:pic>
        <p:nvPicPr>
          <p:cNvPr id="7" name="Content Placeholder 6">
            <a:extLst>
              <a:ext uri="{FF2B5EF4-FFF2-40B4-BE49-F238E27FC236}">
                <a16:creationId xmlns:a16="http://schemas.microsoft.com/office/drawing/2014/main" id="{3F65D79E-FD5A-BF4E-8DD6-1B6D2897B130}"/>
              </a:ext>
            </a:extLst>
          </p:cNvPr>
          <p:cNvPicPr>
            <a:picLocks noGrp="1" noChangeAspect="1"/>
          </p:cNvPicPr>
          <p:nvPr>
            <p:ph sz="half" idx="2"/>
          </p:nvPr>
        </p:nvPicPr>
        <p:blipFill>
          <a:blip r:embed="rId2"/>
          <a:stretch>
            <a:fillRect/>
          </a:stretch>
        </p:blipFill>
        <p:spPr>
          <a:xfrm>
            <a:off x="4648201" y="2445927"/>
            <a:ext cx="3868737" cy="1436412"/>
          </a:xfrm>
          <a:prstGeom prst="rect">
            <a:avLst/>
          </a:prstGeom>
        </p:spPr>
      </p:pic>
      <p:sp>
        <p:nvSpPr>
          <p:cNvPr id="5" name="Text Placeholder 4">
            <a:extLst>
              <a:ext uri="{FF2B5EF4-FFF2-40B4-BE49-F238E27FC236}">
                <a16:creationId xmlns:a16="http://schemas.microsoft.com/office/drawing/2014/main" id="{3DDB5AC5-3AB0-CC41-A9A1-6856374A4C39}"/>
              </a:ext>
            </a:extLst>
          </p:cNvPr>
          <p:cNvSpPr>
            <a:spLocks noGrp="1"/>
          </p:cNvSpPr>
          <p:nvPr>
            <p:ph type="body" sz="quarter" idx="3"/>
          </p:nvPr>
        </p:nvSpPr>
        <p:spPr/>
        <p:txBody>
          <a:bodyPr>
            <a:normAutofit fontScale="92500" lnSpcReduction="20000"/>
          </a:bodyPr>
          <a:lstStyle/>
          <a:p>
            <a:r>
              <a:rPr lang="en-US" dirty="0"/>
              <a:t>Review copyright information and click on I agree button.</a:t>
            </a:r>
          </a:p>
        </p:txBody>
      </p:sp>
      <p:pic>
        <p:nvPicPr>
          <p:cNvPr id="8" name="Content Placeholder 7">
            <a:extLst>
              <a:ext uri="{FF2B5EF4-FFF2-40B4-BE49-F238E27FC236}">
                <a16:creationId xmlns:a16="http://schemas.microsoft.com/office/drawing/2014/main" id="{E31CEF06-E929-C14F-BF5F-F84036A16AAD}"/>
              </a:ext>
            </a:extLst>
          </p:cNvPr>
          <p:cNvPicPr>
            <a:picLocks noGrp="1" noChangeAspect="1"/>
          </p:cNvPicPr>
          <p:nvPr>
            <p:ph sz="quarter" idx="4"/>
          </p:nvPr>
        </p:nvPicPr>
        <p:blipFill>
          <a:blip r:embed="rId3"/>
          <a:stretch>
            <a:fillRect/>
          </a:stretch>
        </p:blipFill>
        <p:spPr>
          <a:xfrm>
            <a:off x="1441607" y="2034147"/>
            <a:ext cx="2051050" cy="2762250"/>
          </a:xfrm>
          <a:prstGeom prst="rect">
            <a:avLst/>
          </a:prstGeom>
        </p:spPr>
      </p:pic>
    </p:spTree>
    <p:extLst>
      <p:ext uri="{BB962C8B-B14F-4D97-AF65-F5344CB8AC3E}">
        <p14:creationId xmlns:p14="http://schemas.microsoft.com/office/powerpoint/2010/main" val="363137449"/>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90C3-96C3-8C49-99AF-AFCC2E13D990}"/>
              </a:ext>
            </a:extLst>
          </p:cNvPr>
          <p:cNvSpPr>
            <a:spLocks noGrp="1"/>
          </p:cNvSpPr>
          <p:nvPr>
            <p:ph type="title"/>
          </p:nvPr>
        </p:nvSpPr>
        <p:spPr/>
        <p:txBody>
          <a:bodyPr/>
          <a:lstStyle/>
          <a:p>
            <a:r>
              <a:rPr lang="en-US" dirty="0" err="1"/>
              <a:t>DocXpress</a:t>
            </a:r>
            <a:endParaRPr lang="en-US" dirty="0"/>
          </a:p>
        </p:txBody>
      </p:sp>
      <p:sp>
        <p:nvSpPr>
          <p:cNvPr id="3" name="Text Placeholder 2">
            <a:extLst>
              <a:ext uri="{FF2B5EF4-FFF2-40B4-BE49-F238E27FC236}">
                <a16:creationId xmlns:a16="http://schemas.microsoft.com/office/drawing/2014/main" id="{1B7C9265-D6EB-BA41-BC23-D1F2DD1A1EE3}"/>
              </a:ext>
            </a:extLst>
          </p:cNvPr>
          <p:cNvSpPr>
            <a:spLocks noGrp="1"/>
          </p:cNvSpPr>
          <p:nvPr>
            <p:ph type="body" sz="quarter" idx="10"/>
          </p:nvPr>
        </p:nvSpPr>
        <p:spPr>
          <a:xfrm>
            <a:off x="4430332" y="1170944"/>
            <a:ext cx="4408868" cy="3290191"/>
          </a:xfrm>
        </p:spPr>
        <p:txBody>
          <a:bodyPr/>
          <a:lstStyle/>
          <a:p>
            <a:r>
              <a:rPr lang="en-US" dirty="0"/>
              <a:t>Use your </a:t>
            </a:r>
            <a:r>
              <a:rPr lang="en-US" dirty="0" err="1"/>
              <a:t>stanfordhealthcare.org</a:t>
            </a:r>
            <a:r>
              <a:rPr lang="en-US" dirty="0"/>
              <a:t> or </a:t>
            </a:r>
            <a:r>
              <a:rPr lang="en-US" dirty="0" err="1"/>
              <a:t>Stanford.edu</a:t>
            </a:r>
            <a:r>
              <a:rPr lang="en-US" dirty="0"/>
              <a:t> email</a:t>
            </a:r>
          </a:p>
          <a:p>
            <a:r>
              <a:rPr lang="en-US" dirty="0"/>
              <a:t>For status, select Staff</a:t>
            </a:r>
          </a:p>
          <a:p>
            <a:r>
              <a:rPr lang="en-US" dirty="0"/>
              <a:t>For affiliation, select Stanford Hospital</a:t>
            </a:r>
          </a:p>
          <a:p>
            <a:r>
              <a:rPr lang="en-US" dirty="0"/>
              <a:t>For department, choose your department or Nursing</a:t>
            </a:r>
          </a:p>
          <a:p>
            <a:r>
              <a:rPr lang="en-US" dirty="0"/>
              <a:t>Username and password are not connected to SHC ID</a:t>
            </a:r>
          </a:p>
        </p:txBody>
      </p:sp>
      <p:pic>
        <p:nvPicPr>
          <p:cNvPr id="4" name="Picture 3">
            <a:extLst>
              <a:ext uri="{FF2B5EF4-FFF2-40B4-BE49-F238E27FC236}">
                <a16:creationId xmlns:a16="http://schemas.microsoft.com/office/drawing/2014/main" id="{E5CF2B49-12F0-3440-843E-E7F4631423A8}"/>
              </a:ext>
            </a:extLst>
          </p:cNvPr>
          <p:cNvPicPr>
            <a:picLocks noChangeAspect="1"/>
          </p:cNvPicPr>
          <p:nvPr/>
        </p:nvPicPr>
        <p:blipFill>
          <a:blip r:embed="rId2"/>
          <a:stretch>
            <a:fillRect/>
          </a:stretch>
        </p:blipFill>
        <p:spPr>
          <a:xfrm>
            <a:off x="489743" y="1110146"/>
            <a:ext cx="3764280" cy="3127956"/>
          </a:xfrm>
          <a:prstGeom prst="rect">
            <a:avLst/>
          </a:prstGeom>
        </p:spPr>
      </p:pic>
    </p:spTree>
    <p:extLst>
      <p:ext uri="{BB962C8B-B14F-4D97-AF65-F5344CB8AC3E}">
        <p14:creationId xmlns:p14="http://schemas.microsoft.com/office/powerpoint/2010/main" val="277838711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38543"/>
            <a:ext cx="8600941" cy="978729"/>
          </a:xfrm>
        </p:spPr>
        <p:txBody>
          <a:bodyPr/>
          <a:lstStyle/>
          <a:p>
            <a:r>
              <a:rPr lang="en-US" dirty="0"/>
              <a:t>If there is no digital full text access to an article</a:t>
            </a:r>
          </a:p>
        </p:txBody>
      </p:sp>
      <p:pic>
        <p:nvPicPr>
          <p:cNvPr id="6" name="Picture 5">
            <a:extLst>
              <a:ext uri="{FF2B5EF4-FFF2-40B4-BE49-F238E27FC236}">
                <a16:creationId xmlns:a16="http://schemas.microsoft.com/office/drawing/2014/main" id="{283294CC-9F8D-DD43-833B-DE580DA0B959}"/>
              </a:ext>
            </a:extLst>
          </p:cNvPr>
          <p:cNvPicPr>
            <a:picLocks noChangeAspect="1"/>
          </p:cNvPicPr>
          <p:nvPr/>
        </p:nvPicPr>
        <p:blipFill>
          <a:blip r:embed="rId2"/>
          <a:stretch>
            <a:fillRect/>
          </a:stretch>
        </p:blipFill>
        <p:spPr>
          <a:xfrm>
            <a:off x="482957" y="2134975"/>
            <a:ext cx="5286777" cy="2230359"/>
          </a:xfrm>
          <a:prstGeom prst="rect">
            <a:avLst/>
          </a:prstGeom>
        </p:spPr>
      </p:pic>
      <p:sp>
        <p:nvSpPr>
          <p:cNvPr id="5" name="Text Placeholder 4">
            <a:extLst>
              <a:ext uri="{FF2B5EF4-FFF2-40B4-BE49-F238E27FC236}">
                <a16:creationId xmlns:a16="http://schemas.microsoft.com/office/drawing/2014/main" id="{79AA0275-3599-FB43-AECF-FFA992A82F40}"/>
              </a:ext>
            </a:extLst>
          </p:cNvPr>
          <p:cNvSpPr>
            <a:spLocks noGrp="1"/>
          </p:cNvSpPr>
          <p:nvPr>
            <p:ph type="body" sz="quarter" idx="10"/>
          </p:nvPr>
        </p:nvSpPr>
        <p:spPr/>
        <p:txBody>
          <a:bodyPr/>
          <a:lstStyle/>
          <a:p>
            <a:r>
              <a:rPr lang="en-US" dirty="0"/>
              <a:t>You will see this message</a:t>
            </a:r>
          </a:p>
          <a:p>
            <a:r>
              <a:rPr lang="en-US" dirty="0"/>
              <a:t>Click on Lane </a:t>
            </a:r>
            <a:r>
              <a:rPr lang="en-US" dirty="0" err="1"/>
              <a:t>DocXpress</a:t>
            </a:r>
            <a:endParaRPr lang="en-US" dirty="0"/>
          </a:p>
        </p:txBody>
      </p:sp>
    </p:spTree>
    <p:extLst>
      <p:ext uri="{BB962C8B-B14F-4D97-AF65-F5344CB8AC3E}">
        <p14:creationId xmlns:p14="http://schemas.microsoft.com/office/powerpoint/2010/main" val="4147705440"/>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528-A179-104B-94A2-473640B3F5AB}"/>
              </a:ext>
            </a:extLst>
          </p:cNvPr>
          <p:cNvSpPr>
            <a:spLocks noGrp="1"/>
          </p:cNvSpPr>
          <p:nvPr>
            <p:ph type="title"/>
          </p:nvPr>
        </p:nvSpPr>
        <p:spPr>
          <a:xfrm>
            <a:off x="304799" y="-138543"/>
            <a:ext cx="8349803" cy="978729"/>
          </a:xfrm>
        </p:spPr>
        <p:txBody>
          <a:bodyPr/>
          <a:lstStyle/>
          <a:p>
            <a:r>
              <a:rPr lang="en-US" dirty="0"/>
              <a:t>If there is no digital full text access to an article</a:t>
            </a:r>
          </a:p>
        </p:txBody>
      </p:sp>
      <p:sp>
        <p:nvSpPr>
          <p:cNvPr id="3" name="Text Placeholder 2">
            <a:extLst>
              <a:ext uri="{FF2B5EF4-FFF2-40B4-BE49-F238E27FC236}">
                <a16:creationId xmlns:a16="http://schemas.microsoft.com/office/drawing/2014/main" id="{D355FFB7-98D4-AA4B-BED1-BC840E5ED841}"/>
              </a:ext>
            </a:extLst>
          </p:cNvPr>
          <p:cNvSpPr>
            <a:spLocks noGrp="1"/>
          </p:cNvSpPr>
          <p:nvPr>
            <p:ph type="body" sz="quarter" idx="10"/>
          </p:nvPr>
        </p:nvSpPr>
        <p:spPr>
          <a:xfrm>
            <a:off x="3831464" y="1170944"/>
            <a:ext cx="5007735" cy="3290191"/>
          </a:xfrm>
        </p:spPr>
        <p:txBody>
          <a:bodyPr/>
          <a:lstStyle/>
          <a:p>
            <a:r>
              <a:rPr lang="en-US" dirty="0"/>
              <a:t>Log in to your </a:t>
            </a:r>
            <a:r>
              <a:rPr lang="en-US" dirty="0" err="1"/>
              <a:t>DocXpress</a:t>
            </a:r>
            <a:r>
              <a:rPr lang="en-US" dirty="0"/>
              <a:t> account</a:t>
            </a:r>
          </a:p>
          <a:p>
            <a:r>
              <a:rPr lang="en-US" dirty="0"/>
              <a:t>The fields will be filled out for you by the system!</a:t>
            </a:r>
          </a:p>
          <a:p>
            <a:r>
              <a:rPr lang="en-US" dirty="0"/>
              <a:t>Only select rush service if needed for immediate patient care</a:t>
            </a:r>
          </a:p>
          <a:p>
            <a:r>
              <a:rPr lang="en-US" dirty="0"/>
              <a:t>For Scan on Demand, select No</a:t>
            </a:r>
          </a:p>
          <a:p>
            <a:r>
              <a:rPr lang="en-US" dirty="0"/>
              <a:t>Make sure you click on the Submit Request button</a:t>
            </a:r>
          </a:p>
        </p:txBody>
      </p:sp>
      <p:pic>
        <p:nvPicPr>
          <p:cNvPr id="4" name="Picture 3">
            <a:extLst>
              <a:ext uri="{FF2B5EF4-FFF2-40B4-BE49-F238E27FC236}">
                <a16:creationId xmlns:a16="http://schemas.microsoft.com/office/drawing/2014/main" id="{5DE56397-1AAA-AA40-9EEE-1FF93D4F97C6}"/>
              </a:ext>
            </a:extLst>
          </p:cNvPr>
          <p:cNvPicPr>
            <a:picLocks noChangeAspect="1"/>
          </p:cNvPicPr>
          <p:nvPr/>
        </p:nvPicPr>
        <p:blipFill rotWithShape="1">
          <a:blip r:embed="rId2"/>
          <a:srcRect l="23803" r="23028"/>
          <a:stretch/>
        </p:blipFill>
        <p:spPr>
          <a:xfrm>
            <a:off x="625186" y="1170944"/>
            <a:ext cx="2819912" cy="2911497"/>
          </a:xfrm>
          <a:prstGeom prst="rect">
            <a:avLst/>
          </a:prstGeom>
        </p:spPr>
      </p:pic>
    </p:spTree>
    <p:extLst>
      <p:ext uri="{BB962C8B-B14F-4D97-AF65-F5344CB8AC3E}">
        <p14:creationId xmlns:p14="http://schemas.microsoft.com/office/powerpoint/2010/main" val="1059982158"/>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AB53-7C54-1249-A984-6A092CAA3DAC}"/>
              </a:ext>
            </a:extLst>
          </p:cNvPr>
          <p:cNvSpPr>
            <a:spLocks noGrp="1"/>
          </p:cNvSpPr>
          <p:nvPr>
            <p:ph type="title"/>
          </p:nvPr>
        </p:nvSpPr>
        <p:spPr>
          <a:xfrm>
            <a:off x="304800" y="45076"/>
            <a:ext cx="8021392" cy="1056068"/>
          </a:xfrm>
        </p:spPr>
        <p:txBody>
          <a:bodyPr/>
          <a:lstStyle/>
          <a:p>
            <a:r>
              <a:rPr lang="en-US" dirty="0"/>
              <a:t>You will receive an email when the PDF is available</a:t>
            </a:r>
          </a:p>
        </p:txBody>
      </p:sp>
      <p:pic>
        <p:nvPicPr>
          <p:cNvPr id="5" name="Picture 4">
            <a:extLst>
              <a:ext uri="{FF2B5EF4-FFF2-40B4-BE49-F238E27FC236}">
                <a16:creationId xmlns:a16="http://schemas.microsoft.com/office/drawing/2014/main" id="{FFECAEB7-4002-334B-8122-B86D4CD0F265}"/>
              </a:ext>
            </a:extLst>
          </p:cNvPr>
          <p:cNvPicPr>
            <a:picLocks noChangeAspect="1"/>
          </p:cNvPicPr>
          <p:nvPr/>
        </p:nvPicPr>
        <p:blipFill>
          <a:blip r:embed="rId2"/>
          <a:stretch>
            <a:fillRect/>
          </a:stretch>
        </p:blipFill>
        <p:spPr>
          <a:xfrm>
            <a:off x="387012" y="1101144"/>
            <a:ext cx="4591477" cy="3630232"/>
          </a:xfrm>
          <a:prstGeom prst="rect">
            <a:avLst/>
          </a:prstGeom>
        </p:spPr>
      </p:pic>
    </p:spTree>
    <p:extLst>
      <p:ext uri="{BB962C8B-B14F-4D97-AF65-F5344CB8AC3E}">
        <p14:creationId xmlns:p14="http://schemas.microsoft.com/office/powerpoint/2010/main" val="1919007467"/>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E547-F002-114E-9F5F-DF15C80BA345}"/>
              </a:ext>
            </a:extLst>
          </p:cNvPr>
          <p:cNvSpPr>
            <a:spLocks noGrp="1"/>
          </p:cNvSpPr>
          <p:nvPr>
            <p:ph type="title"/>
          </p:nvPr>
        </p:nvSpPr>
        <p:spPr/>
        <p:txBody>
          <a:bodyPr/>
          <a:lstStyle/>
          <a:p>
            <a:r>
              <a:rPr lang="en-US" dirty="0"/>
              <a:t>Make an appointment ORPCS</a:t>
            </a:r>
          </a:p>
        </p:txBody>
      </p:sp>
      <p:sp>
        <p:nvSpPr>
          <p:cNvPr id="3" name="Text Placeholder 2">
            <a:extLst>
              <a:ext uri="{FF2B5EF4-FFF2-40B4-BE49-F238E27FC236}">
                <a16:creationId xmlns:a16="http://schemas.microsoft.com/office/drawing/2014/main" id="{375CDD74-C12D-DB4A-B80F-95985EE07CB6}"/>
              </a:ext>
            </a:extLst>
          </p:cNvPr>
          <p:cNvSpPr>
            <a:spLocks noGrp="1"/>
          </p:cNvSpPr>
          <p:nvPr>
            <p:ph type="body" sz="quarter" idx="10"/>
          </p:nvPr>
        </p:nvSpPr>
        <p:spPr/>
        <p:txBody>
          <a:bodyPr/>
          <a:lstStyle/>
          <a:p>
            <a:r>
              <a:rPr lang="en-US" dirty="0"/>
              <a:t>Once you have performed your literature review contact ORPCS to talk about your project</a:t>
            </a:r>
          </a:p>
          <a:p>
            <a:r>
              <a:rPr lang="en-US" dirty="0"/>
              <a:t>ORPCS can assist you with</a:t>
            </a:r>
          </a:p>
          <a:p>
            <a:pPr lvl="1"/>
            <a:r>
              <a:rPr lang="en-US" dirty="0"/>
              <a:t>Refining your aims</a:t>
            </a:r>
          </a:p>
          <a:p>
            <a:pPr lvl="1"/>
            <a:r>
              <a:rPr lang="en-US" dirty="0"/>
              <a:t>Project design</a:t>
            </a:r>
          </a:p>
          <a:p>
            <a:pPr lvl="1"/>
            <a:r>
              <a:rPr lang="en-US" dirty="0"/>
              <a:t>Data management</a:t>
            </a:r>
          </a:p>
          <a:p>
            <a:pPr lvl="1"/>
            <a:r>
              <a:rPr lang="en-US" dirty="0"/>
              <a:t>Data analysis</a:t>
            </a:r>
          </a:p>
          <a:p>
            <a:pPr lvl="1"/>
            <a:r>
              <a:rPr lang="en-US" dirty="0"/>
              <a:t>Dissemination</a:t>
            </a:r>
          </a:p>
          <a:p>
            <a:pPr lvl="1"/>
            <a:r>
              <a:rPr lang="en-US" dirty="0"/>
              <a:t>IRB</a:t>
            </a:r>
          </a:p>
          <a:p>
            <a:pPr lvl="1"/>
            <a:r>
              <a:rPr lang="en-US" dirty="0"/>
              <a:t>And so much more</a:t>
            </a:r>
          </a:p>
        </p:txBody>
      </p:sp>
      <p:sp>
        <p:nvSpPr>
          <p:cNvPr id="4" name="TextBox 3"/>
          <p:cNvSpPr txBox="1"/>
          <p:nvPr/>
        </p:nvSpPr>
        <p:spPr>
          <a:xfrm>
            <a:off x="4313582" y="2271274"/>
            <a:ext cx="3882887" cy="1338828"/>
          </a:xfrm>
          <a:prstGeom prst="rect">
            <a:avLst/>
          </a:prstGeom>
          <a:noFill/>
        </p:spPr>
        <p:txBody>
          <a:bodyPr wrap="square" rtlCol="0">
            <a:spAutoFit/>
          </a:bodyPr>
          <a:lstStyle/>
          <a:p>
            <a:pPr>
              <a:lnSpc>
                <a:spcPct val="90000"/>
              </a:lnSpc>
            </a:pPr>
            <a:r>
              <a:rPr lang="en-US" dirty="0">
                <a:solidFill>
                  <a:srgbClr val="696253"/>
                </a:solidFill>
                <a:latin typeface="Source Sans Pro" panose="020B0503030403020204" pitchFamily="34" charset="77"/>
                <a:hlinkClick r:id="rId2"/>
              </a:rPr>
              <a:t>ORPCS website:</a:t>
            </a:r>
          </a:p>
          <a:p>
            <a:pPr>
              <a:lnSpc>
                <a:spcPct val="90000"/>
              </a:lnSpc>
            </a:pPr>
            <a:r>
              <a:rPr lang="en-US" dirty="0">
                <a:solidFill>
                  <a:srgbClr val="696253"/>
                </a:solidFill>
                <a:latin typeface="Source Sans Pro" panose="020B0503030403020204" pitchFamily="34" charset="77"/>
                <a:hlinkClick r:id="rId2"/>
              </a:rPr>
              <a:t>www.orpcs.org</a:t>
            </a:r>
            <a:endParaRPr lang="en-US" dirty="0">
              <a:solidFill>
                <a:srgbClr val="696253"/>
              </a:solidFill>
              <a:latin typeface="Source Sans Pro" panose="020B0503030403020204" pitchFamily="34" charset="77"/>
            </a:endParaRPr>
          </a:p>
          <a:p>
            <a:pPr>
              <a:lnSpc>
                <a:spcPct val="90000"/>
              </a:lnSpc>
            </a:pPr>
            <a:endParaRPr lang="en-US" dirty="0">
              <a:solidFill>
                <a:srgbClr val="696253"/>
              </a:solidFill>
              <a:latin typeface="Source Sans Pro" panose="020B0503030403020204" pitchFamily="34" charset="77"/>
            </a:endParaRPr>
          </a:p>
          <a:p>
            <a:pPr>
              <a:lnSpc>
                <a:spcPct val="90000"/>
              </a:lnSpc>
            </a:pPr>
            <a:r>
              <a:rPr lang="en-US" dirty="0">
                <a:solidFill>
                  <a:srgbClr val="696253"/>
                </a:solidFill>
                <a:latin typeface="Source Sans Pro" panose="020B0503030403020204" pitchFamily="34" charset="77"/>
              </a:rPr>
              <a:t>You can also email:</a:t>
            </a:r>
          </a:p>
          <a:p>
            <a:pPr>
              <a:lnSpc>
                <a:spcPct val="90000"/>
              </a:lnSpc>
            </a:pPr>
            <a:r>
              <a:rPr lang="en-US" dirty="0">
                <a:solidFill>
                  <a:srgbClr val="696253"/>
                </a:solidFill>
                <a:latin typeface="Source Sans Pro" panose="020B0503030403020204" pitchFamily="34" charset="77"/>
              </a:rPr>
              <a:t>research@stanfordhealthcare.org</a:t>
            </a:r>
          </a:p>
        </p:txBody>
      </p:sp>
    </p:spTree>
    <p:extLst>
      <p:ext uri="{BB962C8B-B14F-4D97-AF65-F5344CB8AC3E}">
        <p14:creationId xmlns:p14="http://schemas.microsoft.com/office/powerpoint/2010/main" val="2044280226"/>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3A39-D293-314F-9918-194329F615E6}"/>
              </a:ext>
            </a:extLst>
          </p:cNvPr>
          <p:cNvSpPr>
            <a:spLocks noGrp="1"/>
          </p:cNvSpPr>
          <p:nvPr>
            <p:ph type="ctrTitle"/>
          </p:nvPr>
        </p:nvSpPr>
        <p:spPr>
          <a:xfrm>
            <a:off x="1143000" y="877749"/>
            <a:ext cx="6858000" cy="1754326"/>
          </a:xfrm>
        </p:spPr>
        <p:txBody>
          <a:bodyPr/>
          <a:lstStyle/>
          <a:p>
            <a:r>
              <a:rPr lang="en-US" dirty="0"/>
              <a:t>How do I ask for help?</a:t>
            </a:r>
          </a:p>
        </p:txBody>
      </p:sp>
      <p:sp>
        <p:nvSpPr>
          <p:cNvPr id="3" name="Subtitle 2">
            <a:extLst>
              <a:ext uri="{FF2B5EF4-FFF2-40B4-BE49-F238E27FC236}">
                <a16:creationId xmlns:a16="http://schemas.microsoft.com/office/drawing/2014/main" id="{7F9F69A6-F909-024B-A1C0-9B49DB7780ED}"/>
              </a:ext>
            </a:extLst>
          </p:cNvPr>
          <p:cNvSpPr>
            <a:spLocks noGrp="1"/>
          </p:cNvSpPr>
          <p:nvPr>
            <p:ph type="subTitle" idx="1"/>
          </p:nvPr>
        </p:nvSpPr>
        <p:spPr/>
        <p:txBody>
          <a:bodyPr/>
          <a:lstStyle/>
          <a:p>
            <a:r>
              <a:rPr lang="en-US" dirty="0"/>
              <a:t>You can always contact the Lane Medical Library by calling 650-723-6831 or emailing </a:t>
            </a:r>
            <a:r>
              <a:rPr lang="en-US" b="1" dirty="0">
                <a:hlinkClick r:id="rId2"/>
              </a:rPr>
              <a:t>laneaskus</a:t>
            </a:r>
            <a:r>
              <a:rPr lang="en-US" dirty="0">
                <a:hlinkClick r:id="rId2"/>
              </a:rPr>
              <a:t>@stanford.edu</a:t>
            </a:r>
            <a:r>
              <a:rPr lang="en-US" dirty="0"/>
              <a:t>. </a:t>
            </a:r>
          </a:p>
        </p:txBody>
      </p:sp>
    </p:spTree>
    <p:extLst>
      <p:ext uri="{BB962C8B-B14F-4D97-AF65-F5344CB8AC3E}">
        <p14:creationId xmlns:p14="http://schemas.microsoft.com/office/powerpoint/2010/main" val="95149209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023DCB-FB00-FC43-B441-59353F433F13}"/>
              </a:ext>
            </a:extLst>
          </p:cNvPr>
          <p:cNvSpPr>
            <a:spLocks noGrp="1"/>
          </p:cNvSpPr>
          <p:nvPr>
            <p:ph type="title"/>
          </p:nvPr>
        </p:nvSpPr>
        <p:spPr>
          <a:xfrm>
            <a:off x="630238" y="732882"/>
            <a:ext cx="7886700" cy="535531"/>
          </a:xfrm>
        </p:spPr>
        <p:txBody>
          <a:bodyPr/>
          <a:lstStyle/>
          <a:p>
            <a:r>
              <a:rPr lang="en-US" dirty="0"/>
              <a:t>Level 1: Quick questions</a:t>
            </a:r>
          </a:p>
        </p:txBody>
      </p:sp>
      <p:sp>
        <p:nvSpPr>
          <p:cNvPr id="5" name="Text Placeholder 4">
            <a:extLst>
              <a:ext uri="{FF2B5EF4-FFF2-40B4-BE49-F238E27FC236}">
                <a16:creationId xmlns:a16="http://schemas.microsoft.com/office/drawing/2014/main" id="{4BE8DFB1-FF51-B24D-AD76-0E2C7A9DAFA6}"/>
              </a:ext>
            </a:extLst>
          </p:cNvPr>
          <p:cNvSpPr>
            <a:spLocks noGrp="1"/>
          </p:cNvSpPr>
          <p:nvPr>
            <p:ph type="body" idx="1"/>
          </p:nvPr>
        </p:nvSpPr>
        <p:spPr/>
        <p:txBody>
          <a:bodyPr>
            <a:normAutofit/>
          </a:bodyPr>
          <a:lstStyle/>
          <a:p>
            <a:r>
              <a:rPr lang="en-US" dirty="0"/>
              <a:t>Question</a:t>
            </a:r>
          </a:p>
        </p:txBody>
      </p:sp>
      <p:sp>
        <p:nvSpPr>
          <p:cNvPr id="6" name="Content Placeholder 5">
            <a:extLst>
              <a:ext uri="{FF2B5EF4-FFF2-40B4-BE49-F238E27FC236}">
                <a16:creationId xmlns:a16="http://schemas.microsoft.com/office/drawing/2014/main" id="{E3F4881A-1648-294B-9F09-64B71921E546}"/>
              </a:ext>
            </a:extLst>
          </p:cNvPr>
          <p:cNvSpPr>
            <a:spLocks noGrp="1"/>
          </p:cNvSpPr>
          <p:nvPr>
            <p:ph sz="half" idx="2"/>
          </p:nvPr>
        </p:nvSpPr>
        <p:spPr/>
        <p:txBody>
          <a:bodyPr/>
          <a:lstStyle/>
          <a:p>
            <a:r>
              <a:rPr lang="en-US" dirty="0"/>
              <a:t>Do we have this resource? (Journal of Nursing, Textbook on Nursing, etc.)</a:t>
            </a:r>
          </a:p>
          <a:p>
            <a:r>
              <a:rPr lang="en-US" dirty="0"/>
              <a:t>How can I get the full text of this article?</a:t>
            </a:r>
          </a:p>
          <a:p>
            <a:pPr marL="0" indent="0">
              <a:buNone/>
            </a:pPr>
            <a:endParaRPr lang="en-US" dirty="0"/>
          </a:p>
        </p:txBody>
      </p:sp>
      <p:sp>
        <p:nvSpPr>
          <p:cNvPr id="7" name="Text Placeholder 6">
            <a:extLst>
              <a:ext uri="{FF2B5EF4-FFF2-40B4-BE49-F238E27FC236}">
                <a16:creationId xmlns:a16="http://schemas.microsoft.com/office/drawing/2014/main" id="{23C6F11D-68E2-D345-8408-2D71AA17A3FA}"/>
              </a:ext>
            </a:extLst>
          </p:cNvPr>
          <p:cNvSpPr>
            <a:spLocks noGrp="1"/>
          </p:cNvSpPr>
          <p:nvPr>
            <p:ph type="body" sz="quarter" idx="3"/>
          </p:nvPr>
        </p:nvSpPr>
        <p:spPr/>
        <p:txBody>
          <a:bodyPr>
            <a:normAutofit/>
          </a:bodyPr>
          <a:lstStyle/>
          <a:p>
            <a:r>
              <a:rPr lang="en-US" dirty="0"/>
              <a:t>Answer:</a:t>
            </a:r>
          </a:p>
        </p:txBody>
      </p:sp>
      <p:sp>
        <p:nvSpPr>
          <p:cNvPr id="8" name="Content Placeholder 7">
            <a:extLst>
              <a:ext uri="{FF2B5EF4-FFF2-40B4-BE49-F238E27FC236}">
                <a16:creationId xmlns:a16="http://schemas.microsoft.com/office/drawing/2014/main" id="{1A83AC81-14A5-6940-8A3F-9FCC68D56EA1}"/>
              </a:ext>
            </a:extLst>
          </p:cNvPr>
          <p:cNvSpPr>
            <a:spLocks noGrp="1"/>
          </p:cNvSpPr>
          <p:nvPr>
            <p:ph sz="quarter" idx="4"/>
          </p:nvPr>
        </p:nvSpPr>
        <p:spPr/>
        <p:txBody>
          <a:bodyPr/>
          <a:lstStyle/>
          <a:p>
            <a:r>
              <a:rPr lang="en-US" dirty="0"/>
              <a:t>Email Connie Wong directly</a:t>
            </a:r>
          </a:p>
          <a:p>
            <a:r>
              <a:rPr lang="en-US" dirty="0">
                <a:hlinkClick r:id="rId2"/>
              </a:rPr>
              <a:t>hongnei@Stanford.edu</a:t>
            </a:r>
            <a:r>
              <a:rPr lang="en-US" dirty="0"/>
              <a:t> </a:t>
            </a:r>
          </a:p>
        </p:txBody>
      </p:sp>
    </p:spTree>
    <p:extLst>
      <p:ext uri="{BB962C8B-B14F-4D97-AF65-F5344CB8AC3E}">
        <p14:creationId xmlns:p14="http://schemas.microsoft.com/office/powerpoint/2010/main" val="3870125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16F2-24EF-0F43-A44A-A234497A506A}"/>
              </a:ext>
            </a:extLst>
          </p:cNvPr>
          <p:cNvSpPr>
            <a:spLocks noGrp="1"/>
          </p:cNvSpPr>
          <p:nvPr>
            <p:ph type="title"/>
          </p:nvPr>
        </p:nvSpPr>
        <p:spPr>
          <a:xfrm>
            <a:off x="630238" y="732882"/>
            <a:ext cx="7886700" cy="535531"/>
          </a:xfrm>
        </p:spPr>
        <p:txBody>
          <a:bodyPr/>
          <a:lstStyle/>
          <a:p>
            <a:r>
              <a:rPr lang="en-US" dirty="0"/>
              <a:t>Level 2: Some sort of literature search</a:t>
            </a:r>
          </a:p>
        </p:txBody>
      </p:sp>
      <p:sp>
        <p:nvSpPr>
          <p:cNvPr id="3" name="Text Placeholder 2">
            <a:extLst>
              <a:ext uri="{FF2B5EF4-FFF2-40B4-BE49-F238E27FC236}">
                <a16:creationId xmlns:a16="http://schemas.microsoft.com/office/drawing/2014/main" id="{1FA443CC-DB2B-354A-8311-18BD639D24A6}"/>
              </a:ext>
            </a:extLst>
          </p:cNvPr>
          <p:cNvSpPr>
            <a:spLocks noGrp="1"/>
          </p:cNvSpPr>
          <p:nvPr>
            <p:ph type="body" idx="1"/>
          </p:nvPr>
        </p:nvSpPr>
        <p:spPr/>
        <p:txBody>
          <a:bodyPr/>
          <a:lstStyle/>
          <a:p>
            <a:r>
              <a:rPr lang="en-US" dirty="0"/>
              <a:t>Question</a:t>
            </a:r>
          </a:p>
        </p:txBody>
      </p:sp>
      <p:sp>
        <p:nvSpPr>
          <p:cNvPr id="4" name="Content Placeholder 3">
            <a:extLst>
              <a:ext uri="{FF2B5EF4-FFF2-40B4-BE49-F238E27FC236}">
                <a16:creationId xmlns:a16="http://schemas.microsoft.com/office/drawing/2014/main" id="{73EFCD60-8410-2049-A225-A051AB2DFA3B}"/>
              </a:ext>
            </a:extLst>
          </p:cNvPr>
          <p:cNvSpPr>
            <a:spLocks noGrp="1"/>
          </p:cNvSpPr>
          <p:nvPr>
            <p:ph sz="half" idx="2"/>
          </p:nvPr>
        </p:nvSpPr>
        <p:spPr/>
        <p:txBody>
          <a:bodyPr>
            <a:normAutofit/>
          </a:bodyPr>
          <a:lstStyle/>
          <a:p>
            <a:r>
              <a:rPr lang="en-US" dirty="0"/>
              <a:t>Can you help me find articles on a topic?</a:t>
            </a:r>
          </a:p>
          <a:p>
            <a:r>
              <a:rPr lang="en-US" dirty="0"/>
              <a:t>I want to find systematic reviews, guidelines, or policy papers on a topic.</a:t>
            </a:r>
          </a:p>
        </p:txBody>
      </p:sp>
      <p:sp>
        <p:nvSpPr>
          <p:cNvPr id="5" name="Text Placeholder 4">
            <a:extLst>
              <a:ext uri="{FF2B5EF4-FFF2-40B4-BE49-F238E27FC236}">
                <a16:creationId xmlns:a16="http://schemas.microsoft.com/office/drawing/2014/main" id="{E44A221B-3F79-D240-97EB-6B67BB675C86}"/>
              </a:ext>
            </a:extLst>
          </p:cNvPr>
          <p:cNvSpPr>
            <a:spLocks noGrp="1"/>
          </p:cNvSpPr>
          <p:nvPr>
            <p:ph type="body" sz="quarter" idx="3"/>
          </p:nvPr>
        </p:nvSpPr>
        <p:spPr/>
        <p:txBody>
          <a:bodyPr/>
          <a:lstStyle/>
          <a:p>
            <a:r>
              <a:rPr lang="en-US" dirty="0"/>
              <a:t>Answer</a:t>
            </a:r>
          </a:p>
        </p:txBody>
      </p:sp>
      <p:sp>
        <p:nvSpPr>
          <p:cNvPr id="6" name="Content Placeholder 5">
            <a:extLst>
              <a:ext uri="{FF2B5EF4-FFF2-40B4-BE49-F238E27FC236}">
                <a16:creationId xmlns:a16="http://schemas.microsoft.com/office/drawing/2014/main" id="{168B16EB-2FBC-E347-A51E-DC1BA16F2983}"/>
              </a:ext>
            </a:extLst>
          </p:cNvPr>
          <p:cNvSpPr>
            <a:spLocks noGrp="1"/>
          </p:cNvSpPr>
          <p:nvPr>
            <p:ph sz="quarter" idx="4"/>
          </p:nvPr>
        </p:nvSpPr>
        <p:spPr>
          <a:xfrm>
            <a:off x="4629150" y="1879600"/>
            <a:ext cx="4173560" cy="2762250"/>
          </a:xfrm>
        </p:spPr>
        <p:txBody>
          <a:bodyPr>
            <a:normAutofit/>
          </a:bodyPr>
          <a:lstStyle/>
          <a:p>
            <a:r>
              <a:rPr lang="en-US" dirty="0"/>
              <a:t>Complete the Literature Search Service form:</a:t>
            </a:r>
          </a:p>
          <a:p>
            <a:pPr lvl="1"/>
            <a:r>
              <a:rPr lang="en-US" dirty="0">
                <a:hlinkClick r:id="rId2"/>
              </a:rPr>
              <a:t>http://bit.ly/LaneLitReviewService</a:t>
            </a:r>
            <a:r>
              <a:rPr lang="en-US" dirty="0"/>
              <a:t> </a:t>
            </a:r>
          </a:p>
        </p:txBody>
      </p:sp>
    </p:spTree>
    <p:extLst>
      <p:ext uri="{BB962C8B-B14F-4D97-AF65-F5344CB8AC3E}">
        <p14:creationId xmlns:p14="http://schemas.microsoft.com/office/powerpoint/2010/main" val="331355225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6FD1-7018-AB4A-849B-DEDEF2B46591}"/>
              </a:ext>
            </a:extLst>
          </p:cNvPr>
          <p:cNvSpPr>
            <a:spLocks noGrp="1"/>
          </p:cNvSpPr>
          <p:nvPr>
            <p:ph type="title"/>
          </p:nvPr>
        </p:nvSpPr>
        <p:spPr>
          <a:xfrm>
            <a:off x="630238" y="732882"/>
            <a:ext cx="7886700" cy="535531"/>
          </a:xfrm>
        </p:spPr>
        <p:txBody>
          <a:bodyPr/>
          <a:lstStyle/>
          <a:p>
            <a:r>
              <a:rPr lang="en-US" dirty="0"/>
              <a:t>Literature Search Service Form</a:t>
            </a:r>
          </a:p>
        </p:txBody>
      </p:sp>
      <p:sp>
        <p:nvSpPr>
          <p:cNvPr id="3" name="Text Placeholder 2">
            <a:extLst>
              <a:ext uri="{FF2B5EF4-FFF2-40B4-BE49-F238E27FC236}">
                <a16:creationId xmlns:a16="http://schemas.microsoft.com/office/drawing/2014/main" id="{EDB2ED95-CE7A-1845-ACCD-A8FA5991C0BD}"/>
              </a:ext>
            </a:extLst>
          </p:cNvPr>
          <p:cNvSpPr>
            <a:spLocks noGrp="1"/>
          </p:cNvSpPr>
          <p:nvPr>
            <p:ph type="body" idx="1"/>
          </p:nvPr>
        </p:nvSpPr>
        <p:spPr/>
        <p:txBody>
          <a:bodyPr>
            <a:normAutofit fontScale="62500" lnSpcReduction="20000"/>
          </a:bodyPr>
          <a:lstStyle/>
          <a:p>
            <a:r>
              <a:rPr lang="en-US" dirty="0"/>
              <a:t>Enter your complete email with appropriate ending (</a:t>
            </a:r>
            <a:r>
              <a:rPr lang="en-US" dirty="0" err="1"/>
              <a:t>Stanford.edu</a:t>
            </a:r>
            <a:r>
              <a:rPr lang="en-US" dirty="0"/>
              <a:t> or </a:t>
            </a:r>
            <a:r>
              <a:rPr lang="en-US" dirty="0" err="1"/>
              <a:t>stanfordhealthcare.org</a:t>
            </a:r>
            <a:r>
              <a:rPr lang="en-US" dirty="0"/>
              <a:t>)</a:t>
            </a:r>
          </a:p>
        </p:txBody>
      </p:sp>
      <p:pic>
        <p:nvPicPr>
          <p:cNvPr id="7" name="Content Placeholder 6">
            <a:extLst>
              <a:ext uri="{FF2B5EF4-FFF2-40B4-BE49-F238E27FC236}">
                <a16:creationId xmlns:a16="http://schemas.microsoft.com/office/drawing/2014/main" id="{61C29605-A113-C147-A6DF-AD486F2CF348}"/>
              </a:ext>
            </a:extLst>
          </p:cNvPr>
          <p:cNvPicPr>
            <a:picLocks noGrp="1" noChangeAspect="1"/>
          </p:cNvPicPr>
          <p:nvPr>
            <p:ph sz="half" idx="2"/>
          </p:nvPr>
        </p:nvPicPr>
        <p:blipFill rotWithShape="1">
          <a:blip r:embed="rId2"/>
          <a:srcRect t="2545" r="1608" b="3122"/>
          <a:stretch/>
        </p:blipFill>
        <p:spPr>
          <a:xfrm>
            <a:off x="630239" y="2343955"/>
            <a:ext cx="3806534" cy="1822360"/>
          </a:xfrm>
          <a:prstGeom prst="rect">
            <a:avLst/>
          </a:prstGeom>
        </p:spPr>
      </p:pic>
      <p:sp>
        <p:nvSpPr>
          <p:cNvPr id="5" name="Text Placeholder 4">
            <a:extLst>
              <a:ext uri="{FF2B5EF4-FFF2-40B4-BE49-F238E27FC236}">
                <a16:creationId xmlns:a16="http://schemas.microsoft.com/office/drawing/2014/main" id="{BC508F4D-C21F-8341-BBE7-A015AFEC7F54}"/>
              </a:ext>
            </a:extLst>
          </p:cNvPr>
          <p:cNvSpPr>
            <a:spLocks noGrp="1"/>
          </p:cNvSpPr>
          <p:nvPr>
            <p:ph type="body" sz="quarter" idx="3"/>
          </p:nvPr>
        </p:nvSpPr>
        <p:spPr>
          <a:xfrm>
            <a:off x="4629150" y="1370772"/>
            <a:ext cx="3887788" cy="398530"/>
          </a:xfrm>
        </p:spPr>
        <p:txBody>
          <a:bodyPr>
            <a:normAutofit fontScale="62500" lnSpcReduction="20000"/>
          </a:bodyPr>
          <a:lstStyle/>
          <a:p>
            <a:r>
              <a:rPr lang="en-US" dirty="0"/>
              <a:t>Select other type of review or project.</a:t>
            </a:r>
          </a:p>
        </p:txBody>
      </p:sp>
      <p:pic>
        <p:nvPicPr>
          <p:cNvPr id="8" name="Content Placeholder 7">
            <a:extLst>
              <a:ext uri="{FF2B5EF4-FFF2-40B4-BE49-F238E27FC236}">
                <a16:creationId xmlns:a16="http://schemas.microsoft.com/office/drawing/2014/main" id="{BCFB13C3-4D9B-3047-B0E4-96C369D57821}"/>
              </a:ext>
            </a:extLst>
          </p:cNvPr>
          <p:cNvPicPr>
            <a:picLocks noGrp="1" noChangeAspect="1"/>
          </p:cNvPicPr>
          <p:nvPr>
            <p:ph sz="quarter" idx="4"/>
          </p:nvPr>
        </p:nvPicPr>
        <p:blipFill>
          <a:blip r:embed="rId3"/>
          <a:stretch>
            <a:fillRect/>
          </a:stretch>
        </p:blipFill>
        <p:spPr>
          <a:xfrm>
            <a:off x="5359616" y="1718614"/>
            <a:ext cx="2426856" cy="2762250"/>
          </a:xfrm>
          <a:prstGeom prst="rect">
            <a:avLst/>
          </a:prstGeom>
        </p:spPr>
      </p:pic>
    </p:spTree>
    <p:extLst>
      <p:ext uri="{BB962C8B-B14F-4D97-AF65-F5344CB8AC3E}">
        <p14:creationId xmlns:p14="http://schemas.microsoft.com/office/powerpoint/2010/main" val="130251524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CD00-BEA2-2546-9862-0A0A753C46D4}"/>
              </a:ext>
            </a:extLst>
          </p:cNvPr>
          <p:cNvSpPr>
            <a:spLocks noGrp="1"/>
          </p:cNvSpPr>
          <p:nvPr>
            <p:ph type="title"/>
          </p:nvPr>
        </p:nvSpPr>
        <p:spPr/>
        <p:txBody>
          <a:bodyPr/>
          <a:lstStyle/>
          <a:p>
            <a:r>
              <a:rPr lang="en-US" dirty="0"/>
              <a:t>Literature Search Service Form</a:t>
            </a:r>
          </a:p>
        </p:txBody>
      </p:sp>
      <p:sp>
        <p:nvSpPr>
          <p:cNvPr id="3" name="Text Placeholder 2">
            <a:extLst>
              <a:ext uri="{FF2B5EF4-FFF2-40B4-BE49-F238E27FC236}">
                <a16:creationId xmlns:a16="http://schemas.microsoft.com/office/drawing/2014/main" id="{0B27343E-1F62-E546-95DB-842CD0ED7874}"/>
              </a:ext>
            </a:extLst>
          </p:cNvPr>
          <p:cNvSpPr>
            <a:spLocks noGrp="1"/>
          </p:cNvSpPr>
          <p:nvPr>
            <p:ph type="body" sz="quarter" idx="10"/>
          </p:nvPr>
        </p:nvSpPr>
        <p:spPr/>
        <p:txBody>
          <a:bodyPr/>
          <a:lstStyle/>
          <a:p>
            <a:r>
              <a:rPr lang="en-US" dirty="0"/>
              <a:t>Indicate the aim of your project.  If none of the options fit, please select other and explain what you want to accomplish with your project.</a:t>
            </a:r>
          </a:p>
        </p:txBody>
      </p:sp>
      <p:pic>
        <p:nvPicPr>
          <p:cNvPr id="4" name="Picture 3">
            <a:extLst>
              <a:ext uri="{FF2B5EF4-FFF2-40B4-BE49-F238E27FC236}">
                <a16:creationId xmlns:a16="http://schemas.microsoft.com/office/drawing/2014/main" id="{0E20CA25-8FE4-624E-A936-AE6B0DF69C28}"/>
              </a:ext>
            </a:extLst>
          </p:cNvPr>
          <p:cNvPicPr>
            <a:picLocks noChangeAspect="1"/>
          </p:cNvPicPr>
          <p:nvPr/>
        </p:nvPicPr>
        <p:blipFill>
          <a:blip r:embed="rId2"/>
          <a:stretch>
            <a:fillRect/>
          </a:stretch>
        </p:blipFill>
        <p:spPr>
          <a:xfrm>
            <a:off x="659659" y="1886970"/>
            <a:ext cx="3840898" cy="2574165"/>
          </a:xfrm>
          <a:prstGeom prst="rect">
            <a:avLst/>
          </a:prstGeom>
        </p:spPr>
      </p:pic>
    </p:spTree>
    <p:extLst>
      <p:ext uri="{BB962C8B-B14F-4D97-AF65-F5344CB8AC3E}">
        <p14:creationId xmlns:p14="http://schemas.microsoft.com/office/powerpoint/2010/main" val="2402635685"/>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C6C-DE01-1F43-970A-9D30B3B8AE56}"/>
              </a:ext>
            </a:extLst>
          </p:cNvPr>
          <p:cNvSpPr>
            <a:spLocks noGrp="1"/>
          </p:cNvSpPr>
          <p:nvPr>
            <p:ph type="title"/>
          </p:nvPr>
        </p:nvSpPr>
        <p:spPr>
          <a:xfrm>
            <a:off x="630238" y="732882"/>
            <a:ext cx="7886700" cy="535531"/>
          </a:xfrm>
        </p:spPr>
        <p:txBody>
          <a:bodyPr/>
          <a:lstStyle/>
          <a:p>
            <a:r>
              <a:rPr lang="en-US" dirty="0"/>
              <a:t>Literature Search Service Form</a:t>
            </a:r>
          </a:p>
        </p:txBody>
      </p:sp>
      <p:sp>
        <p:nvSpPr>
          <p:cNvPr id="3" name="Text Placeholder 2">
            <a:extLst>
              <a:ext uri="{FF2B5EF4-FFF2-40B4-BE49-F238E27FC236}">
                <a16:creationId xmlns:a16="http://schemas.microsoft.com/office/drawing/2014/main" id="{30F5DB7B-BE0E-6040-AB61-808C8AC69D43}"/>
              </a:ext>
            </a:extLst>
          </p:cNvPr>
          <p:cNvSpPr>
            <a:spLocks noGrp="1"/>
          </p:cNvSpPr>
          <p:nvPr>
            <p:ph type="body" idx="1"/>
          </p:nvPr>
        </p:nvSpPr>
        <p:spPr/>
        <p:txBody>
          <a:bodyPr>
            <a:normAutofit fontScale="62500" lnSpcReduction="20000"/>
          </a:bodyPr>
          <a:lstStyle/>
          <a:p>
            <a:r>
              <a:rPr lang="en-US" dirty="0"/>
              <a:t>Select Connie Wong as the library staff person you have contacted about the project.	</a:t>
            </a:r>
          </a:p>
        </p:txBody>
      </p:sp>
      <p:sp>
        <p:nvSpPr>
          <p:cNvPr id="5" name="Text Placeholder 4">
            <a:extLst>
              <a:ext uri="{FF2B5EF4-FFF2-40B4-BE49-F238E27FC236}">
                <a16:creationId xmlns:a16="http://schemas.microsoft.com/office/drawing/2014/main" id="{92C598A6-5FB8-8146-99D8-89F230471180}"/>
              </a:ext>
            </a:extLst>
          </p:cNvPr>
          <p:cNvSpPr>
            <a:spLocks noGrp="1"/>
          </p:cNvSpPr>
          <p:nvPr>
            <p:ph type="body" sz="quarter" idx="3"/>
          </p:nvPr>
        </p:nvSpPr>
        <p:spPr/>
        <p:txBody>
          <a:bodyPr>
            <a:normAutofit fontScale="62500" lnSpcReduction="20000"/>
          </a:bodyPr>
          <a:lstStyle/>
          <a:p>
            <a:r>
              <a:rPr lang="en-US" dirty="0"/>
              <a:t>Fill in your timeline.  Please be realistic with expectations.</a:t>
            </a:r>
          </a:p>
        </p:txBody>
      </p:sp>
      <p:sp>
        <p:nvSpPr>
          <p:cNvPr id="6" name="Content Placeholder 5">
            <a:extLst>
              <a:ext uri="{FF2B5EF4-FFF2-40B4-BE49-F238E27FC236}">
                <a16:creationId xmlns:a16="http://schemas.microsoft.com/office/drawing/2014/main" id="{B59D79D2-B4BF-AE4F-A7A4-AA1FCB2E0C77}"/>
              </a:ext>
            </a:extLst>
          </p:cNvPr>
          <p:cNvSpPr>
            <a:spLocks noGrp="1"/>
          </p:cNvSpPr>
          <p:nvPr>
            <p:ph sz="quarter" idx="4"/>
          </p:nvPr>
        </p:nvSpPr>
        <p:spPr/>
        <p:txBody>
          <a:bodyPr/>
          <a:lstStyle/>
          <a:p>
            <a:r>
              <a:rPr lang="en-US" dirty="0"/>
              <a:t>Getting a search to you tomorrow if you request at 5pm the day before is not realistic.</a:t>
            </a:r>
          </a:p>
        </p:txBody>
      </p:sp>
      <p:pic>
        <p:nvPicPr>
          <p:cNvPr id="8" name="Picture 7">
            <a:extLst>
              <a:ext uri="{FF2B5EF4-FFF2-40B4-BE49-F238E27FC236}">
                <a16:creationId xmlns:a16="http://schemas.microsoft.com/office/drawing/2014/main" id="{7E22DE00-CBDF-A641-AFBD-1C793AB21222}"/>
              </a:ext>
            </a:extLst>
          </p:cNvPr>
          <p:cNvPicPr>
            <a:picLocks noChangeAspect="1"/>
          </p:cNvPicPr>
          <p:nvPr/>
        </p:nvPicPr>
        <p:blipFill>
          <a:blip r:embed="rId2"/>
          <a:stretch>
            <a:fillRect/>
          </a:stretch>
        </p:blipFill>
        <p:spPr>
          <a:xfrm>
            <a:off x="4920343" y="2936383"/>
            <a:ext cx="3760018" cy="1181577"/>
          </a:xfrm>
          <a:prstGeom prst="rect">
            <a:avLst/>
          </a:prstGeom>
        </p:spPr>
      </p:pic>
      <p:pic>
        <p:nvPicPr>
          <p:cNvPr id="10" name="Picture 9">
            <a:extLst>
              <a:ext uri="{FF2B5EF4-FFF2-40B4-BE49-F238E27FC236}">
                <a16:creationId xmlns:a16="http://schemas.microsoft.com/office/drawing/2014/main" id="{B40FCD5F-8C8D-2445-B438-7539270EC21C}"/>
              </a:ext>
            </a:extLst>
          </p:cNvPr>
          <p:cNvPicPr>
            <a:picLocks noChangeAspect="1"/>
          </p:cNvPicPr>
          <p:nvPr/>
        </p:nvPicPr>
        <p:blipFill>
          <a:blip r:embed="rId3"/>
          <a:stretch>
            <a:fillRect/>
          </a:stretch>
        </p:blipFill>
        <p:spPr>
          <a:xfrm>
            <a:off x="569912" y="2111871"/>
            <a:ext cx="4002088" cy="2109446"/>
          </a:xfrm>
          <a:prstGeom prst="rect">
            <a:avLst/>
          </a:prstGeom>
        </p:spPr>
      </p:pic>
    </p:spTree>
    <p:extLst>
      <p:ext uri="{BB962C8B-B14F-4D97-AF65-F5344CB8AC3E}">
        <p14:creationId xmlns:p14="http://schemas.microsoft.com/office/powerpoint/2010/main" val="4234901770"/>
      </p:ext>
    </p:extLst>
  </p:cSld>
  <p:clrMapOvr>
    <a:masterClrMapping/>
  </p:clrMapOvr>
  <p:transition>
    <p:wipe dir="r"/>
  </p:transition>
</p:sld>
</file>

<file path=ppt/theme/theme1.xml><?xml version="1.0" encoding="utf-8"?>
<a:theme xmlns:a="http://schemas.openxmlformats.org/drawingml/2006/main" name="1_Office Theme">
  <a:themeElements>
    <a:clrScheme name="Custom 48">
      <a:dk1>
        <a:sysClr val="windowText" lastClr="000000"/>
      </a:dk1>
      <a:lt1>
        <a:sysClr val="window" lastClr="FFFFFF"/>
      </a:lt1>
      <a:dk2>
        <a:srgbClr val="696253"/>
      </a:dk2>
      <a:lt2>
        <a:srgbClr val="B9AE98"/>
      </a:lt2>
      <a:accent1>
        <a:srgbClr val="8C1515"/>
      </a:accent1>
      <a:accent2>
        <a:srgbClr val="718899"/>
      </a:accent2>
      <a:accent3>
        <a:srgbClr val="ED9A4F"/>
      </a:accent3>
      <a:accent4>
        <a:srgbClr val="A4B924"/>
      </a:accent4>
      <a:accent5>
        <a:srgbClr val="D9C393"/>
      </a:accent5>
      <a:accent6>
        <a:srgbClr val="104B35"/>
      </a:accent6>
      <a:hlink>
        <a:srgbClr val="56324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bg2"/>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0000"/>
          </a:lnSpc>
          <a:defRPr dirty="0" smtClean="0">
            <a:solidFill>
              <a:srgbClr val="696253"/>
            </a:solidFill>
          </a:defRPr>
        </a:defPPr>
      </a:lstStyle>
    </a:txDef>
  </a:objectDefaults>
  <a:extraClrSchemeLst/>
  <a:extLst>
    <a:ext uri="{05A4C25C-085E-4340-85A3-A5531E510DB2}">
      <thm15:themeFamily xmlns:thm15="http://schemas.microsoft.com/office/thememl/2012/main" name="Lane-Library-ppt-template" id="{36DA4E14-D45B-D749-ADF9-615269C83B27}" vid="{B3ADB83B-03A4-894B-B5EA-54801768A5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1_Office Theme</Template>
  <TotalTime>267</TotalTime>
  <Words>1287</Words>
  <Application>Microsoft Macintosh PowerPoint</Application>
  <PresentationFormat>On-screen Show (16:9)</PresentationFormat>
  <Paragraphs>122</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Helvetica Light</vt:lpstr>
      <vt:lpstr>Source Sans Pro</vt:lpstr>
      <vt:lpstr>1_Office Theme</vt:lpstr>
      <vt:lpstr>PowerPoint Presentation</vt:lpstr>
      <vt:lpstr>Who is the nursing librarian?</vt:lpstr>
      <vt:lpstr>Connie Wong, DVM, MLIS</vt:lpstr>
      <vt:lpstr>How do I ask for help?</vt:lpstr>
      <vt:lpstr>Level 1: Quick questions</vt:lpstr>
      <vt:lpstr>Level 2: Some sort of literature search</vt:lpstr>
      <vt:lpstr>Literature Search Service Form</vt:lpstr>
      <vt:lpstr>Literature Search Service Form</vt:lpstr>
      <vt:lpstr>Literature Search Service Form</vt:lpstr>
      <vt:lpstr>Literature Search Service Form</vt:lpstr>
      <vt:lpstr>Literature Search Service Form</vt:lpstr>
      <vt:lpstr>Literature Search Service Form</vt:lpstr>
      <vt:lpstr>Literature Search Service Form</vt:lpstr>
      <vt:lpstr>After you submit the request</vt:lpstr>
      <vt:lpstr>Next steps will depend on whether or not Connie understands your question</vt:lpstr>
      <vt:lpstr>Connie puts together a search strategy</vt:lpstr>
      <vt:lpstr>What do I do with the search strategy?</vt:lpstr>
      <vt:lpstr>Putting Strategies into Databases</vt:lpstr>
      <vt:lpstr>What Connie will tell you in the email</vt:lpstr>
      <vt:lpstr>Start at Nursing SHC Portal</vt:lpstr>
      <vt:lpstr>PubMed</vt:lpstr>
      <vt:lpstr>You will then see the results </vt:lpstr>
      <vt:lpstr>Change the Format from Summary to Abstract</vt:lpstr>
      <vt:lpstr>Database Syntax Example for CINAHL</vt:lpstr>
      <vt:lpstr>Go into CINAHL from SHC Nursing Portal </vt:lpstr>
      <vt:lpstr>Copy and Paste Syntax</vt:lpstr>
      <vt:lpstr>CINAHL Results with Full Text Button</vt:lpstr>
      <vt:lpstr>Getting full text of the article</vt:lpstr>
      <vt:lpstr>DocXpress https://docxpress.stanford.edu  </vt:lpstr>
      <vt:lpstr>DocXpress</vt:lpstr>
      <vt:lpstr>DocXpress</vt:lpstr>
      <vt:lpstr>If there is no digital full text access to an article</vt:lpstr>
      <vt:lpstr>If there is no digital full text access to an article</vt:lpstr>
      <vt:lpstr>You will receive an email when the PDF is available</vt:lpstr>
      <vt:lpstr>Make an appointment ORPCS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B Bass</dc:creator>
  <cp:lastModifiedBy>Michelle B Bass</cp:lastModifiedBy>
  <cp:revision>19</cp:revision>
  <cp:lastPrinted>2018-09-10T18:27:17Z</cp:lastPrinted>
  <dcterms:created xsi:type="dcterms:W3CDTF">2018-08-29T18:02:58Z</dcterms:created>
  <dcterms:modified xsi:type="dcterms:W3CDTF">2019-02-20T22:37:29Z</dcterms:modified>
</cp:coreProperties>
</file>